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29"/>
  </p:notesMasterIdLst>
  <p:sldIdLst>
    <p:sldId id="258" r:id="rId2"/>
    <p:sldId id="256" r:id="rId3"/>
    <p:sldId id="286" r:id="rId4"/>
    <p:sldId id="259" r:id="rId5"/>
    <p:sldId id="260" r:id="rId6"/>
    <p:sldId id="261" r:id="rId7"/>
    <p:sldId id="272" r:id="rId8"/>
    <p:sldId id="273" r:id="rId9"/>
    <p:sldId id="274" r:id="rId10"/>
    <p:sldId id="275" r:id="rId11"/>
    <p:sldId id="276" r:id="rId12"/>
    <p:sldId id="284" r:id="rId13"/>
    <p:sldId id="277" r:id="rId14"/>
    <p:sldId id="267" r:id="rId15"/>
    <p:sldId id="287" r:id="rId16"/>
    <p:sldId id="264" r:id="rId17"/>
    <p:sldId id="265" r:id="rId18"/>
    <p:sldId id="278" r:id="rId19"/>
    <p:sldId id="279" r:id="rId20"/>
    <p:sldId id="280" r:id="rId21"/>
    <p:sldId id="281" r:id="rId22"/>
    <p:sldId id="282" r:id="rId23"/>
    <p:sldId id="268" r:id="rId24"/>
    <p:sldId id="269" r:id="rId25"/>
    <p:sldId id="270" r:id="rId26"/>
    <p:sldId id="271" r:id="rId27"/>
    <p:sldId id="285" r:id="rId28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30" roundtripDataSignature="AMtx7miLFbrY20iGzadLFgro1YypiZaHo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30555BD-A9BB-4B40-8015-AF8693E2FB10}">
  <a:tblStyle styleId="{530555BD-A9BB-4B40-8015-AF8693E2FB10}" styleName="Table_0"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 b="off" i="off"/>
      <a:tcStyle>
        <a:tcBdr/>
      </a:tcStyle>
    </a:band1H>
    <a:band2H>
      <a:tcTxStyle b="off" i="off"/>
      <a:tcStyle>
        <a:tcBdr/>
      </a:tcStyle>
    </a:band2H>
    <a:band1V>
      <a:tcTxStyle b="off" i="off"/>
      <a:tcStyle>
        <a:tcBdr/>
      </a:tcStyle>
    </a:band1V>
    <a:band2V>
      <a:tcTxStyle b="off" i="off"/>
      <a:tcStyle>
        <a:tcBdr/>
      </a:tcStyle>
    </a:band2V>
    <a:lastCol>
      <a:tcTxStyle b="off" i="off"/>
      <a:tcStyle>
        <a:tcBdr/>
      </a:tcStyle>
    </a:lastCol>
    <a:firstCol>
      <a:tcTxStyle b="off" i="off"/>
      <a:tcStyle>
        <a:tcBdr/>
      </a:tcStyle>
    </a:firstCol>
    <a:lastRow>
      <a:tcTxStyle b="off" i="off"/>
      <a:tcStyle>
        <a:tcBdr/>
      </a:tcStyle>
    </a:lastRow>
    <a:seCell>
      <a:tcTxStyle b="off" i="off"/>
      <a:tcStyle>
        <a:tcBdr/>
      </a:tcStyle>
    </a:seCell>
    <a:swCell>
      <a:tcTxStyle b="off" i="off"/>
      <a:tcStyle>
        <a:tcBdr/>
      </a:tcStyle>
    </a:swCell>
    <a:firstRow>
      <a:tcTxStyle b="off" i="off"/>
      <a:tcStyle>
        <a:tcBdr/>
      </a:tcStyle>
    </a:firstRow>
    <a:neCell>
      <a:tcTxStyle b="off" i="off"/>
      <a:tcStyle>
        <a:tcBdr/>
      </a:tcStyle>
    </a:neCell>
    <a:nwCell>
      <a:tcTxStyle b="off" i="off"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196" autoAdjust="0"/>
    <p:restoredTop sz="94660"/>
  </p:normalViewPr>
  <p:slideViewPr>
    <p:cSldViewPr snapToGrid="0">
      <p:cViewPr varScale="1">
        <p:scale>
          <a:sx n="90" d="100"/>
          <a:sy n="90" d="100"/>
        </p:scale>
        <p:origin x="269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customschemas.google.com/relationships/presentationmetadata" Target="meta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g1dd68ec452b_0_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4" name="Google Shape;74;g1dd68ec452b_0_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g210c08ab949_0_5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5" name="Google Shape;165;g210c08ab949_0_5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g210c08ab949_0_6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75" name="Google Shape;175;g210c08ab949_0_6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g21128f22748_0_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2" name="Google Shape;182;g21128f22748_0_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dirty="0"/>
          </a:p>
        </p:txBody>
      </p:sp>
      <p:sp>
        <p:nvSpPr>
          <p:cNvPr id="58" name="Google Shape;58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g1dd68ec452b_0_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1" name="Google Shape;81;g1dd68ec452b_0_2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g1dd68ec452b_0_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7" name="Google Shape;87;g1dd68ec452b_0_3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g1dd68ec452b_0_4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3" name="Google Shape;93;g1dd68ec452b_0_4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g210c08ab949_0_3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42" name="Google Shape;142;g210c08ab949_0_3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g210c08ab949_0_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23" name="Google Shape;123;g210c08ab949_0_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g210c08ab949_0_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28" name="Google Shape;128;g210c08ab949_0_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g210c08ab949_0_5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54" name="Google Shape;154;g210c08ab949_0_5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g214f5667ab3_0_4"/>
          <p:cNvSpPr txBox="1">
            <a:spLocks noGrp="1"/>
          </p:cNvSpPr>
          <p:nvPr>
            <p:ph type="ctrTitle"/>
          </p:nvPr>
        </p:nvSpPr>
        <p:spPr>
          <a:xfrm>
            <a:off x="415611" y="992767"/>
            <a:ext cx="11360700" cy="2736900"/>
          </a:xfrm>
          <a:prstGeom prst="rect">
            <a:avLst/>
          </a:prstGeom>
        </p:spPr>
        <p:txBody>
          <a:bodyPr spcFirstLastPara="1" wrap="square" lIns="121900" tIns="121900" rIns="121900" bIns="121900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1pPr>
            <a:lvl2pPr lvl="1" algn="ctr"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2pPr>
            <a:lvl3pPr lvl="2" algn="ctr"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3pPr>
            <a:lvl4pPr lvl="3" algn="ctr"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4pPr>
            <a:lvl5pPr lvl="4" algn="ctr"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5pPr>
            <a:lvl6pPr lvl="5" algn="ctr"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6pPr>
            <a:lvl7pPr lvl="6" algn="ctr"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7pPr>
            <a:lvl8pPr lvl="7" algn="ctr"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8pPr>
            <a:lvl9pPr lvl="8" algn="ctr"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9pPr>
          </a:lstStyle>
          <a:p>
            <a:endParaRPr/>
          </a:p>
        </p:txBody>
      </p:sp>
      <p:sp>
        <p:nvSpPr>
          <p:cNvPr id="11" name="Google Shape;11;g214f5667ab3_0_4"/>
          <p:cNvSpPr txBox="1">
            <a:spLocks noGrp="1"/>
          </p:cNvSpPr>
          <p:nvPr>
            <p:ph type="subTitle" idx="1"/>
          </p:nvPr>
        </p:nvSpPr>
        <p:spPr>
          <a:xfrm>
            <a:off x="415600" y="3778833"/>
            <a:ext cx="11360700" cy="10569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9pPr>
          </a:lstStyle>
          <a:p>
            <a:endParaRPr/>
          </a:p>
        </p:txBody>
      </p:sp>
      <p:sp>
        <p:nvSpPr>
          <p:cNvPr id="12" name="Google Shape;12;g214f5667ab3_0_4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g214f5667ab3_0_39"/>
          <p:cNvSpPr txBox="1">
            <a:spLocks noGrp="1"/>
          </p:cNvSpPr>
          <p:nvPr>
            <p:ph type="title" hasCustomPrompt="1"/>
          </p:nvPr>
        </p:nvSpPr>
        <p:spPr>
          <a:xfrm>
            <a:off x="415600" y="1474833"/>
            <a:ext cx="11360700" cy="2618100"/>
          </a:xfrm>
          <a:prstGeom prst="rect">
            <a:avLst/>
          </a:prstGeom>
        </p:spPr>
        <p:txBody>
          <a:bodyPr spcFirstLastPara="1" wrap="square" lIns="121900" tIns="121900" rIns="121900" bIns="121900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9pPr>
          </a:lstStyle>
          <a:p>
            <a:r>
              <a:t>xx%</a:t>
            </a:r>
          </a:p>
        </p:txBody>
      </p:sp>
      <p:sp>
        <p:nvSpPr>
          <p:cNvPr id="46" name="Google Shape;46;g214f5667ab3_0_39"/>
          <p:cNvSpPr txBox="1">
            <a:spLocks noGrp="1"/>
          </p:cNvSpPr>
          <p:nvPr>
            <p:ph type="body" idx="1"/>
          </p:nvPr>
        </p:nvSpPr>
        <p:spPr>
          <a:xfrm>
            <a:off x="415600" y="4202967"/>
            <a:ext cx="11360700" cy="17343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rmAutofit/>
          </a:bodyPr>
          <a:lstStyle>
            <a:lvl1pPr marL="457200" lvl="0" indent="-381000" algn="ctr"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1pPr>
            <a:lvl2pPr marL="914400" lvl="1" indent="-349250" algn="ctr">
              <a:spcBef>
                <a:spcPts val="0"/>
              </a:spcBef>
              <a:spcAft>
                <a:spcPts val="0"/>
              </a:spcAft>
              <a:buSzPts val="1900"/>
              <a:buChar char="○"/>
              <a:defRPr/>
            </a:lvl2pPr>
            <a:lvl3pPr marL="1371600" lvl="2" indent="-349250" algn="ctr">
              <a:spcBef>
                <a:spcPts val="0"/>
              </a:spcBef>
              <a:spcAft>
                <a:spcPts val="0"/>
              </a:spcAft>
              <a:buSzPts val="1900"/>
              <a:buChar char="■"/>
              <a:defRPr/>
            </a:lvl3pPr>
            <a:lvl4pPr marL="1828800" lvl="3" indent="-349250" algn="ctr"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4pPr>
            <a:lvl5pPr marL="2286000" lvl="4" indent="-349250" algn="ctr">
              <a:spcBef>
                <a:spcPts val="0"/>
              </a:spcBef>
              <a:spcAft>
                <a:spcPts val="0"/>
              </a:spcAft>
              <a:buSzPts val="1900"/>
              <a:buChar char="○"/>
              <a:defRPr/>
            </a:lvl5pPr>
            <a:lvl6pPr marL="2743200" lvl="5" indent="-349250" algn="ctr">
              <a:spcBef>
                <a:spcPts val="0"/>
              </a:spcBef>
              <a:spcAft>
                <a:spcPts val="0"/>
              </a:spcAft>
              <a:buSzPts val="1900"/>
              <a:buChar char="■"/>
              <a:defRPr/>
            </a:lvl6pPr>
            <a:lvl7pPr marL="3200400" lvl="6" indent="-349250" algn="ctr"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7pPr>
            <a:lvl8pPr marL="3657600" lvl="7" indent="-349250" algn="ctr">
              <a:spcBef>
                <a:spcPts val="0"/>
              </a:spcBef>
              <a:spcAft>
                <a:spcPts val="0"/>
              </a:spcAft>
              <a:buSzPts val="1900"/>
              <a:buChar char="○"/>
              <a:defRPr/>
            </a:lvl8pPr>
            <a:lvl9pPr marL="4114800" lvl="8" indent="-349250" algn="ctr">
              <a:spcBef>
                <a:spcPts val="0"/>
              </a:spcBef>
              <a:spcAft>
                <a:spcPts val="0"/>
              </a:spcAft>
              <a:buSzPts val="19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g214f5667ab3_0_39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g214f5667ab3_0_43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объект" type="obj">
  <p:cSld name="OBJECT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214f5667ab3_0_45"/>
          <p:cNvSpPr txBox="1">
            <a:spLocks noGrp="1"/>
          </p:cNvSpPr>
          <p:nvPr>
            <p:ph type="title"/>
          </p:nvPr>
        </p:nvSpPr>
        <p:spPr>
          <a:xfrm>
            <a:off x="838200" y="448250"/>
            <a:ext cx="10515600" cy="53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g214f5667ab3_0_45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1pPr>
            <a:lvl2pPr marL="91440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2pPr>
            <a:lvl3pPr marL="137160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3pPr>
            <a:lvl4pPr marL="182880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4pPr>
            <a:lvl5pPr marL="228600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5pPr>
            <a:lvl6pPr marL="274320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3" name="Google Shape;53;g214f5667ab3_0_4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" name="Google Shape;54;g214f5667ab3_0_4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" name="Google Shape;55;g214f5667ab3_0_4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g214f5667ab3_0_8"/>
          <p:cNvSpPr txBox="1">
            <a:spLocks noGrp="1"/>
          </p:cNvSpPr>
          <p:nvPr>
            <p:ph type="title"/>
          </p:nvPr>
        </p:nvSpPr>
        <p:spPr>
          <a:xfrm>
            <a:off x="415600" y="2867800"/>
            <a:ext cx="11360700" cy="11223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15" name="Google Shape;15;g214f5667ab3_0_8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g214f5667ab3_0_11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700" cy="7635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g214f5667ab3_0_11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700" cy="45552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rmAutofit/>
          </a:bodyPr>
          <a:lstStyle>
            <a:lvl1pPr marL="457200" lvl="0" indent="-381000"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1pPr>
            <a:lvl2pPr marL="914400" lvl="1" indent="-349250">
              <a:spcBef>
                <a:spcPts val="0"/>
              </a:spcBef>
              <a:spcAft>
                <a:spcPts val="0"/>
              </a:spcAft>
              <a:buSzPts val="1900"/>
              <a:buChar char="○"/>
              <a:defRPr/>
            </a:lvl2pPr>
            <a:lvl3pPr marL="1371600" lvl="2" indent="-349250">
              <a:spcBef>
                <a:spcPts val="0"/>
              </a:spcBef>
              <a:spcAft>
                <a:spcPts val="0"/>
              </a:spcAft>
              <a:buSzPts val="1900"/>
              <a:buChar char="■"/>
              <a:defRPr/>
            </a:lvl3pPr>
            <a:lvl4pPr marL="1828800" lvl="3" indent="-349250"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4pPr>
            <a:lvl5pPr marL="2286000" lvl="4" indent="-349250">
              <a:spcBef>
                <a:spcPts val="0"/>
              </a:spcBef>
              <a:spcAft>
                <a:spcPts val="0"/>
              </a:spcAft>
              <a:buSzPts val="1900"/>
              <a:buChar char="○"/>
              <a:defRPr/>
            </a:lvl5pPr>
            <a:lvl6pPr marL="2743200" lvl="5" indent="-349250">
              <a:spcBef>
                <a:spcPts val="0"/>
              </a:spcBef>
              <a:spcAft>
                <a:spcPts val="0"/>
              </a:spcAft>
              <a:buSzPts val="1900"/>
              <a:buChar char="■"/>
              <a:defRPr/>
            </a:lvl6pPr>
            <a:lvl7pPr marL="3200400" lvl="6" indent="-349250"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7pPr>
            <a:lvl8pPr marL="3657600" lvl="7" indent="-349250">
              <a:spcBef>
                <a:spcPts val="0"/>
              </a:spcBef>
              <a:spcAft>
                <a:spcPts val="0"/>
              </a:spcAft>
              <a:buSzPts val="1900"/>
              <a:buChar char="○"/>
              <a:defRPr/>
            </a:lvl8pPr>
            <a:lvl9pPr marL="4114800" lvl="8" indent="-349250">
              <a:spcBef>
                <a:spcPts val="0"/>
              </a:spcBef>
              <a:spcAft>
                <a:spcPts val="0"/>
              </a:spcAft>
              <a:buSzPts val="19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g214f5667ab3_0_11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g214f5667ab3_0_15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700" cy="7635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g214f5667ab3_0_15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5333100" cy="45552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rmAutofit/>
          </a:bodyPr>
          <a:lstStyle>
            <a:lvl1pPr marL="457200" lvl="0" indent="-349250">
              <a:spcBef>
                <a:spcPts val="0"/>
              </a:spcBef>
              <a:spcAft>
                <a:spcPts val="0"/>
              </a:spcAft>
              <a:buSzPts val="1900"/>
              <a:buChar char="●"/>
              <a:defRPr sz="1900"/>
            </a:lvl1pPr>
            <a:lvl2pPr marL="914400" lvl="1" indent="-33020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2pPr>
            <a:lvl3pPr marL="1371600" lvl="2" indent="-33020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3pPr>
            <a:lvl4pPr marL="1828800" lvl="3" indent="-33020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4pPr>
            <a:lvl5pPr marL="2286000" lvl="4" indent="-33020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5pPr>
            <a:lvl6pPr marL="2743200" lvl="5" indent="-33020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6pPr>
            <a:lvl7pPr marL="3200400" lvl="6" indent="-33020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7pPr>
            <a:lvl8pPr marL="3657600" lvl="7" indent="-33020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8pPr>
            <a:lvl9pPr marL="4114800" lvl="8" indent="-33020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9pPr>
          </a:lstStyle>
          <a:p>
            <a:endParaRPr/>
          </a:p>
        </p:txBody>
      </p:sp>
      <p:sp>
        <p:nvSpPr>
          <p:cNvPr id="23" name="Google Shape;23;g214f5667ab3_0_15"/>
          <p:cNvSpPr txBox="1">
            <a:spLocks noGrp="1"/>
          </p:cNvSpPr>
          <p:nvPr>
            <p:ph type="body" idx="2"/>
          </p:nvPr>
        </p:nvSpPr>
        <p:spPr>
          <a:xfrm>
            <a:off x="6443200" y="1536633"/>
            <a:ext cx="5333100" cy="45552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rmAutofit/>
          </a:bodyPr>
          <a:lstStyle>
            <a:lvl1pPr marL="457200" lvl="0" indent="-349250">
              <a:spcBef>
                <a:spcPts val="0"/>
              </a:spcBef>
              <a:spcAft>
                <a:spcPts val="0"/>
              </a:spcAft>
              <a:buSzPts val="1900"/>
              <a:buChar char="●"/>
              <a:defRPr sz="1900"/>
            </a:lvl1pPr>
            <a:lvl2pPr marL="914400" lvl="1" indent="-33020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2pPr>
            <a:lvl3pPr marL="1371600" lvl="2" indent="-33020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3pPr>
            <a:lvl4pPr marL="1828800" lvl="3" indent="-33020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4pPr>
            <a:lvl5pPr marL="2286000" lvl="4" indent="-33020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5pPr>
            <a:lvl6pPr marL="2743200" lvl="5" indent="-33020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6pPr>
            <a:lvl7pPr marL="3200400" lvl="6" indent="-33020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7pPr>
            <a:lvl8pPr marL="3657600" lvl="7" indent="-33020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8pPr>
            <a:lvl9pPr marL="4114800" lvl="8" indent="-33020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9pPr>
          </a:lstStyle>
          <a:p>
            <a:endParaRPr/>
          </a:p>
        </p:txBody>
      </p:sp>
      <p:sp>
        <p:nvSpPr>
          <p:cNvPr id="24" name="Google Shape;24;g214f5667ab3_0_15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g214f5667ab3_0_20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700" cy="7635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g214f5667ab3_0_20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g214f5667ab3_0_23"/>
          <p:cNvSpPr txBox="1">
            <a:spLocks noGrp="1"/>
          </p:cNvSpPr>
          <p:nvPr>
            <p:ph type="title"/>
          </p:nvPr>
        </p:nvSpPr>
        <p:spPr>
          <a:xfrm>
            <a:off x="415600" y="740800"/>
            <a:ext cx="3744000" cy="1007700"/>
          </a:xfrm>
          <a:prstGeom prst="rect">
            <a:avLst/>
          </a:prstGeom>
        </p:spPr>
        <p:txBody>
          <a:bodyPr spcFirstLastPara="1" wrap="square" lIns="121900" tIns="121900" rIns="121900" bIns="121900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2pPr>
            <a:lvl3pPr lvl="2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3pPr>
            <a:lvl4pPr lvl="3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4pPr>
            <a:lvl5pPr lvl="4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5pPr>
            <a:lvl6pPr lvl="5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6pPr>
            <a:lvl7pPr lvl="6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7pPr>
            <a:lvl8pPr lvl="7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8pPr>
            <a:lvl9pPr lvl="8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9pPr>
          </a:lstStyle>
          <a:p>
            <a:endParaRPr/>
          </a:p>
        </p:txBody>
      </p:sp>
      <p:sp>
        <p:nvSpPr>
          <p:cNvPr id="30" name="Google Shape;30;g214f5667ab3_0_23"/>
          <p:cNvSpPr txBox="1">
            <a:spLocks noGrp="1"/>
          </p:cNvSpPr>
          <p:nvPr>
            <p:ph type="body" idx="1"/>
          </p:nvPr>
        </p:nvSpPr>
        <p:spPr>
          <a:xfrm>
            <a:off x="415600" y="1852800"/>
            <a:ext cx="3744000" cy="42393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rmAutofit/>
          </a:bodyPr>
          <a:lstStyle>
            <a:lvl1pPr marL="457200" lvl="0" indent="-33020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1pPr>
            <a:lvl2pPr marL="914400" lvl="1" indent="-33020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2pPr>
            <a:lvl3pPr marL="1371600" lvl="2" indent="-33020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3pPr>
            <a:lvl4pPr marL="1828800" lvl="3" indent="-33020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4pPr>
            <a:lvl5pPr marL="2286000" lvl="4" indent="-33020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5pPr>
            <a:lvl6pPr marL="2743200" lvl="5" indent="-33020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6pPr>
            <a:lvl7pPr marL="3200400" lvl="6" indent="-33020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7pPr>
            <a:lvl8pPr marL="3657600" lvl="7" indent="-33020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8pPr>
            <a:lvl9pPr marL="4114800" lvl="8" indent="-33020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9pPr>
          </a:lstStyle>
          <a:p>
            <a:endParaRPr/>
          </a:p>
        </p:txBody>
      </p:sp>
      <p:sp>
        <p:nvSpPr>
          <p:cNvPr id="31" name="Google Shape;31;g214f5667ab3_0_23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g214f5667ab3_0_27"/>
          <p:cNvSpPr txBox="1">
            <a:spLocks noGrp="1"/>
          </p:cNvSpPr>
          <p:nvPr>
            <p:ph type="title"/>
          </p:nvPr>
        </p:nvSpPr>
        <p:spPr>
          <a:xfrm>
            <a:off x="653667" y="600200"/>
            <a:ext cx="8490300" cy="54543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1pPr>
            <a:lvl2pPr lvl="1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2pPr>
            <a:lvl3pPr lvl="2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3pPr>
            <a:lvl4pPr lvl="3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4pPr>
            <a:lvl5pPr lvl="4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5pPr>
            <a:lvl6pPr lvl="5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6pPr>
            <a:lvl7pPr lvl="6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7pPr>
            <a:lvl8pPr lvl="7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8pPr>
            <a:lvl9pPr lvl="8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9pPr>
          </a:lstStyle>
          <a:p>
            <a:endParaRPr/>
          </a:p>
        </p:txBody>
      </p:sp>
      <p:sp>
        <p:nvSpPr>
          <p:cNvPr id="34" name="Google Shape;34;g214f5667ab3_0_27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g214f5667ab3_0_30"/>
          <p:cNvSpPr/>
          <p:nvPr/>
        </p:nvSpPr>
        <p:spPr>
          <a:xfrm>
            <a:off x="6096000" y="-167"/>
            <a:ext cx="6096000" cy="6858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g214f5667ab3_0_30"/>
          <p:cNvSpPr txBox="1">
            <a:spLocks noGrp="1"/>
          </p:cNvSpPr>
          <p:nvPr>
            <p:ph type="title"/>
          </p:nvPr>
        </p:nvSpPr>
        <p:spPr>
          <a:xfrm>
            <a:off x="354000" y="1644233"/>
            <a:ext cx="5393700" cy="1976400"/>
          </a:xfrm>
          <a:prstGeom prst="rect">
            <a:avLst/>
          </a:prstGeom>
        </p:spPr>
        <p:txBody>
          <a:bodyPr spcFirstLastPara="1" wrap="square" lIns="121900" tIns="121900" rIns="121900" bIns="121900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1pPr>
            <a:lvl2pPr lvl="1" algn="ctr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2pPr>
            <a:lvl3pPr lvl="2" algn="ctr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3pPr>
            <a:lvl4pPr lvl="3" algn="ctr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4pPr>
            <a:lvl5pPr lvl="4" algn="ctr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5pPr>
            <a:lvl6pPr lvl="5" algn="ctr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6pPr>
            <a:lvl7pPr lvl="6" algn="ctr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7pPr>
            <a:lvl8pPr lvl="7" algn="ctr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8pPr>
            <a:lvl9pPr lvl="8" algn="ctr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9pPr>
          </a:lstStyle>
          <a:p>
            <a:endParaRPr/>
          </a:p>
        </p:txBody>
      </p:sp>
      <p:sp>
        <p:nvSpPr>
          <p:cNvPr id="38" name="Google Shape;38;g214f5667ab3_0_30"/>
          <p:cNvSpPr txBox="1">
            <a:spLocks noGrp="1"/>
          </p:cNvSpPr>
          <p:nvPr>
            <p:ph type="subTitle" idx="1"/>
          </p:nvPr>
        </p:nvSpPr>
        <p:spPr>
          <a:xfrm>
            <a:off x="354000" y="3737433"/>
            <a:ext cx="5393700" cy="16467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39" name="Google Shape;39;g214f5667ab3_0_30"/>
          <p:cNvSpPr txBox="1">
            <a:spLocks noGrp="1"/>
          </p:cNvSpPr>
          <p:nvPr>
            <p:ph type="body" idx="2"/>
          </p:nvPr>
        </p:nvSpPr>
        <p:spPr>
          <a:xfrm>
            <a:off x="6586000" y="965433"/>
            <a:ext cx="5115900" cy="49269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rmAutofit/>
          </a:bodyPr>
          <a:lstStyle>
            <a:lvl1pPr marL="457200" lvl="0" indent="-381000"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1pPr>
            <a:lvl2pPr marL="914400" lvl="1" indent="-349250">
              <a:spcBef>
                <a:spcPts val="0"/>
              </a:spcBef>
              <a:spcAft>
                <a:spcPts val="0"/>
              </a:spcAft>
              <a:buSzPts val="1900"/>
              <a:buChar char="○"/>
              <a:defRPr/>
            </a:lvl2pPr>
            <a:lvl3pPr marL="1371600" lvl="2" indent="-349250">
              <a:spcBef>
                <a:spcPts val="0"/>
              </a:spcBef>
              <a:spcAft>
                <a:spcPts val="0"/>
              </a:spcAft>
              <a:buSzPts val="1900"/>
              <a:buChar char="■"/>
              <a:defRPr/>
            </a:lvl3pPr>
            <a:lvl4pPr marL="1828800" lvl="3" indent="-349250"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4pPr>
            <a:lvl5pPr marL="2286000" lvl="4" indent="-349250">
              <a:spcBef>
                <a:spcPts val="0"/>
              </a:spcBef>
              <a:spcAft>
                <a:spcPts val="0"/>
              </a:spcAft>
              <a:buSzPts val="1900"/>
              <a:buChar char="○"/>
              <a:defRPr/>
            </a:lvl5pPr>
            <a:lvl6pPr marL="2743200" lvl="5" indent="-349250">
              <a:spcBef>
                <a:spcPts val="0"/>
              </a:spcBef>
              <a:spcAft>
                <a:spcPts val="0"/>
              </a:spcAft>
              <a:buSzPts val="1900"/>
              <a:buChar char="■"/>
              <a:defRPr/>
            </a:lvl6pPr>
            <a:lvl7pPr marL="3200400" lvl="6" indent="-349250"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7pPr>
            <a:lvl8pPr marL="3657600" lvl="7" indent="-349250">
              <a:spcBef>
                <a:spcPts val="0"/>
              </a:spcBef>
              <a:spcAft>
                <a:spcPts val="0"/>
              </a:spcAft>
              <a:buSzPts val="1900"/>
              <a:buChar char="○"/>
              <a:defRPr/>
            </a:lvl8pPr>
            <a:lvl9pPr marL="4114800" lvl="8" indent="-349250">
              <a:spcBef>
                <a:spcPts val="0"/>
              </a:spcBef>
              <a:spcAft>
                <a:spcPts val="0"/>
              </a:spcAft>
              <a:buSzPts val="19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g214f5667ab3_0_30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g214f5667ab3_0_36"/>
          <p:cNvSpPr txBox="1">
            <a:spLocks noGrp="1"/>
          </p:cNvSpPr>
          <p:nvPr>
            <p:ph type="body" idx="1"/>
          </p:nvPr>
        </p:nvSpPr>
        <p:spPr>
          <a:xfrm>
            <a:off x="415600" y="5640767"/>
            <a:ext cx="7998300" cy="806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g214f5667ab3_0_36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g214f5667ab3_0_0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700" cy="7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None/>
              <a:defRPr sz="37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None/>
              <a:defRPr sz="37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None/>
              <a:defRPr sz="37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None/>
              <a:defRPr sz="37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None/>
              <a:defRPr sz="37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None/>
              <a:defRPr sz="37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None/>
              <a:defRPr sz="37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None/>
              <a:defRPr sz="37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None/>
              <a:defRPr sz="37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g214f5667ab3_0_0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7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rmAutofit/>
          </a:bodyPr>
          <a:lstStyle>
            <a:lvl1pPr marL="457200" lvl="0" indent="-381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Char char="●"/>
              <a:defRPr sz="2400">
                <a:solidFill>
                  <a:schemeClr val="dk2"/>
                </a:solidFill>
              </a:defRPr>
            </a:lvl1pPr>
            <a:lvl2pPr marL="914400" lvl="1" indent="-3492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Char char="○"/>
              <a:defRPr sz="1900">
                <a:solidFill>
                  <a:schemeClr val="dk2"/>
                </a:solidFill>
              </a:defRPr>
            </a:lvl2pPr>
            <a:lvl3pPr marL="1371600" lvl="2" indent="-3492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Char char="■"/>
              <a:defRPr sz="1900">
                <a:solidFill>
                  <a:schemeClr val="dk2"/>
                </a:solidFill>
              </a:defRPr>
            </a:lvl3pPr>
            <a:lvl4pPr marL="1828800" lvl="3" indent="-3492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Char char="●"/>
              <a:defRPr sz="1900">
                <a:solidFill>
                  <a:schemeClr val="dk2"/>
                </a:solidFill>
              </a:defRPr>
            </a:lvl4pPr>
            <a:lvl5pPr marL="2286000" lvl="4" indent="-3492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Char char="○"/>
              <a:defRPr sz="1900">
                <a:solidFill>
                  <a:schemeClr val="dk2"/>
                </a:solidFill>
              </a:defRPr>
            </a:lvl5pPr>
            <a:lvl6pPr marL="2743200" lvl="5" indent="-3492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Char char="■"/>
              <a:defRPr sz="1900">
                <a:solidFill>
                  <a:schemeClr val="dk2"/>
                </a:solidFill>
              </a:defRPr>
            </a:lvl6pPr>
            <a:lvl7pPr marL="3200400" lvl="6" indent="-3492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Char char="●"/>
              <a:defRPr sz="1900">
                <a:solidFill>
                  <a:schemeClr val="dk2"/>
                </a:solidFill>
              </a:defRPr>
            </a:lvl7pPr>
            <a:lvl8pPr marL="3657600" lvl="7" indent="-3492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Char char="○"/>
              <a:defRPr sz="1900">
                <a:solidFill>
                  <a:schemeClr val="dk2"/>
                </a:solidFill>
              </a:defRPr>
            </a:lvl8pPr>
            <a:lvl9pPr marL="4114800" lvl="8" indent="-3492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Char char="■"/>
              <a:defRPr sz="19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g214f5667ab3_0_0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rmAutofit/>
          </a:bodyPr>
          <a:lstStyle>
            <a:lvl1pPr lvl="0" algn="r">
              <a:buNone/>
              <a:defRPr sz="1300">
                <a:solidFill>
                  <a:schemeClr val="dk2"/>
                </a:solidFill>
              </a:defRPr>
            </a:lvl1pPr>
            <a:lvl2pPr lvl="1" algn="r">
              <a:buNone/>
              <a:defRPr sz="1300">
                <a:solidFill>
                  <a:schemeClr val="dk2"/>
                </a:solidFill>
              </a:defRPr>
            </a:lvl2pPr>
            <a:lvl3pPr lvl="2" algn="r">
              <a:buNone/>
              <a:defRPr sz="1300">
                <a:solidFill>
                  <a:schemeClr val="dk2"/>
                </a:solidFill>
              </a:defRPr>
            </a:lvl3pPr>
            <a:lvl4pPr lvl="3" algn="r">
              <a:buNone/>
              <a:defRPr sz="1300">
                <a:solidFill>
                  <a:schemeClr val="dk2"/>
                </a:solidFill>
              </a:defRPr>
            </a:lvl4pPr>
            <a:lvl5pPr lvl="4" algn="r">
              <a:buNone/>
              <a:defRPr sz="1300">
                <a:solidFill>
                  <a:schemeClr val="dk2"/>
                </a:solidFill>
              </a:defRPr>
            </a:lvl5pPr>
            <a:lvl6pPr lvl="5" algn="r">
              <a:buNone/>
              <a:defRPr sz="1300">
                <a:solidFill>
                  <a:schemeClr val="dk2"/>
                </a:solidFill>
              </a:defRPr>
            </a:lvl6pPr>
            <a:lvl7pPr lvl="6" algn="r">
              <a:buNone/>
              <a:defRPr sz="1300">
                <a:solidFill>
                  <a:schemeClr val="dk2"/>
                </a:solidFill>
              </a:defRPr>
            </a:lvl7pPr>
            <a:lvl8pPr lvl="7" algn="r">
              <a:buNone/>
              <a:defRPr sz="1300">
                <a:solidFill>
                  <a:schemeClr val="dk2"/>
                </a:solidFill>
              </a:defRPr>
            </a:lvl8pPr>
            <a:lvl9pPr lvl="8" algn="r">
              <a:buNone/>
              <a:defRPr sz="13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g1dd68ec452b_0_13"/>
          <p:cNvSpPr txBox="1"/>
          <p:nvPr/>
        </p:nvSpPr>
        <p:spPr>
          <a:xfrm>
            <a:off x="222576" y="441800"/>
            <a:ext cx="6235952" cy="3262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0"/>
              <a:buFont typeface="Arial"/>
              <a:buNone/>
            </a:pP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«Соціологія вивчає не лише поведінку людини у суспільстві, але й</a:t>
            </a:r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успільство</a:t>
            </a:r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через поведінку людини»</a:t>
            </a:r>
            <a:endParaRPr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7" name="Google Shape;77;g1dd68ec452b_0_1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718550" y="872063"/>
            <a:ext cx="5250874" cy="5113873"/>
          </a:xfrm>
          <a:prstGeom prst="rect">
            <a:avLst/>
          </a:prstGeom>
          <a:noFill/>
          <a:ln>
            <a:noFill/>
          </a:ln>
        </p:spPr>
      </p:pic>
      <p:sp>
        <p:nvSpPr>
          <p:cNvPr id="78" name="Google Shape;78;g1dd68ec452b_0_13"/>
          <p:cNvSpPr txBox="1"/>
          <p:nvPr/>
        </p:nvSpPr>
        <p:spPr>
          <a:xfrm>
            <a:off x="417710" y="4931687"/>
            <a:ext cx="6514949" cy="14157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0"/>
              <a:buFont typeface="Arial"/>
              <a:buNone/>
            </a:pP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  <a:sym typeface="Calibri"/>
              </a:rPr>
              <a:t>Шведський соціолог </a:t>
            </a:r>
            <a:endParaRPr lang="uk-UA" sz="4000" dirty="0">
              <a:latin typeface="Times New Roman" panose="02020603050405020304" pitchFamily="18" charset="0"/>
              <a:cs typeface="Times New Roman" panose="02020603050405020304" pitchFamily="18" charset="0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0"/>
              <a:buFont typeface="Arial"/>
              <a:buNone/>
            </a:pP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  <a:sym typeface="Calibri"/>
              </a:rPr>
              <a:t>Пер Монсон.</a:t>
            </a:r>
            <a:endParaRPr sz="4000" dirty="0">
              <a:latin typeface="Times New Roman" panose="02020603050405020304" pitchFamily="18" charset="0"/>
              <a:cs typeface="Times New Roman" panose="02020603050405020304" pitchFamily="18" charset="0"/>
              <a:sym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41120" y="562550"/>
            <a:ext cx="10515600" cy="530700"/>
          </a:xfrm>
        </p:spPr>
        <p:txBody>
          <a:bodyPr>
            <a:noAutofit/>
          </a:bodyPr>
          <a:lstStyle/>
          <a:p>
            <a:pPr algn="ctr"/>
            <a:r>
              <a:rPr lang="uk-UA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Ознаки негативної </a:t>
            </a:r>
            <a:r>
              <a:rPr lang="uk-UA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девіації</a:t>
            </a:r>
            <a:endParaRPr lang="en-US" sz="4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just"/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4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 </a:t>
            </a:r>
            <a:r>
              <a:rPr lang="ru-RU" sz="4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відповідає</a:t>
            </a:r>
            <a:r>
              <a:rPr lang="ru-RU" sz="4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загальноприйнятим</a:t>
            </a:r>
            <a:r>
              <a:rPr lang="ru-RU" sz="4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соціальним</a:t>
            </a:r>
            <a:r>
              <a:rPr lang="ru-RU" sz="4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4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державним</a:t>
            </a:r>
            <a:r>
              <a:rPr lang="ru-RU" sz="4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нормам;</a:t>
            </a:r>
            <a:endParaRPr lang="en-US" sz="4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4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негативна </a:t>
            </a:r>
            <a:r>
              <a:rPr lang="ru-RU" sz="4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оцінка</a:t>
            </a:r>
            <a:r>
              <a:rPr lang="ru-RU" sz="4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 боку </a:t>
            </a:r>
            <a:r>
              <a:rPr lang="ru-RU" sz="4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оточення</a:t>
            </a:r>
            <a:r>
              <a:rPr lang="ru-RU" sz="4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en-US" sz="4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4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ru-RU" sz="4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нанесення</a:t>
            </a:r>
            <a:r>
              <a:rPr lang="ru-RU" sz="4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збитків</a:t>
            </a:r>
            <a:r>
              <a:rPr lang="ru-RU" sz="4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4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шкоди</a:t>
            </a:r>
            <a:r>
              <a:rPr lang="ru-RU" sz="4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оточуючим</a:t>
            </a:r>
            <a:r>
              <a:rPr lang="ru-RU" sz="4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людям, </a:t>
            </a:r>
            <a:r>
              <a:rPr lang="ru-RU" sz="4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суспільству</a:t>
            </a:r>
            <a:r>
              <a:rPr lang="ru-RU" sz="4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4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собі</a:t>
            </a:r>
            <a:r>
              <a:rPr lang="ru-RU" sz="4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4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en-US" sz="4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0779218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b="1" dirty="0">
                <a:solidFill>
                  <a:schemeClr val="tx1"/>
                </a:solidFill>
              </a:rPr>
              <a:t>«</a:t>
            </a:r>
            <a:r>
              <a:rPr lang="ru-RU" b="1" dirty="0" err="1">
                <a:solidFill>
                  <a:schemeClr val="tx1"/>
                </a:solidFill>
              </a:rPr>
              <a:t>Делінквентна</a:t>
            </a:r>
            <a:r>
              <a:rPr lang="ru-RU" b="1" dirty="0"/>
              <a:t>»</a:t>
            </a:r>
            <a:r>
              <a:rPr lang="ru-RU" dirty="0"/>
              <a:t> </a:t>
            </a:r>
            <a:r>
              <a:rPr lang="ru-RU" dirty="0" err="1"/>
              <a:t>поведінка</a:t>
            </a:r>
            <a:r>
              <a:rPr lang="ru-RU" dirty="0"/>
              <a:t> 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978950"/>
            <a:ext cx="10515600" cy="5197875"/>
          </a:xfrm>
        </p:spPr>
        <p:txBody>
          <a:bodyPr>
            <a:normAutofit/>
          </a:bodyPr>
          <a:lstStyle/>
          <a:p>
            <a:pPr algn="just"/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Поведінка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що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веде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до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порушення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закону,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злочинна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Така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поведінка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призводить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до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кримінальної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відповідальноті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38094227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Види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девіації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uk-UA" dirty="0">
                <a:solidFill>
                  <a:schemeClr val="accent5"/>
                </a:solidFill>
              </a:rPr>
              <a:t>Позитивна</a:t>
            </a:r>
          </a:p>
          <a:p>
            <a:r>
              <a:rPr lang="uk-UA" dirty="0">
                <a:solidFill>
                  <a:schemeClr val="accent4">
                    <a:lumMod val="75000"/>
                  </a:schemeClr>
                </a:solidFill>
              </a:rPr>
              <a:t>Негативна</a:t>
            </a:r>
          </a:p>
          <a:p>
            <a:r>
              <a:rPr lang="uk-UA" dirty="0" err="1">
                <a:solidFill>
                  <a:srgbClr val="FF0000"/>
                </a:solidFill>
              </a:rPr>
              <a:t>Деліквентна</a:t>
            </a:r>
            <a:endParaRPr lang="uk-UA" dirty="0">
              <a:solidFill>
                <a:srgbClr val="FF0000"/>
              </a:solidFill>
            </a:endParaRPr>
          </a:p>
          <a:p>
            <a:pPr algn="just"/>
            <a:r>
              <a:rPr lang="uk-UA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Трудоголізм</a:t>
            </a:r>
            <a:r>
              <a:rPr lang="uk-UA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алкоголізм, релігійна і расова нетерпимість, корупція, виготовлення фальшивих документів, самопожертвування, </a:t>
            </a:r>
            <a:r>
              <a:rPr lang="uk-UA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автокражі</a:t>
            </a:r>
            <a:r>
              <a:rPr lang="uk-UA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,анорексія (повна втрата апетиту), </a:t>
            </a:r>
            <a:r>
              <a:rPr lang="uk-UA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булемія</a:t>
            </a:r>
            <a:r>
              <a:rPr lang="uk-UA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(порушення харчової поведінки), написання віршів, шахрайство, наркоманія, хабарництво, героїзм, клептоманія, вбивство, агресія, використання нецензурних слів, написання художніх творів, суїцид, наукові відкриття, вандалізм, лихослів’я.</a:t>
            </a:r>
            <a:endParaRPr lang="en-US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4316625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448250"/>
            <a:ext cx="10515600" cy="1060510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>
                <a:solidFill>
                  <a:srgbClr val="FF0000"/>
                </a:solidFill>
              </a:rPr>
              <a:t>Причини </a:t>
            </a:r>
            <a:r>
              <a:rPr lang="ru-RU" b="1" dirty="0" err="1">
                <a:solidFill>
                  <a:srgbClr val="FF0000"/>
                </a:solidFill>
              </a:rPr>
              <a:t>девіантної</a:t>
            </a:r>
            <a:r>
              <a:rPr lang="ru-RU" b="1" dirty="0">
                <a:solidFill>
                  <a:srgbClr val="FF0000"/>
                </a:solidFill>
              </a:rPr>
              <a:t> </a:t>
            </a:r>
            <a:r>
              <a:rPr lang="ru-RU" b="1" dirty="0" err="1">
                <a:solidFill>
                  <a:srgbClr val="FF0000"/>
                </a:solidFill>
              </a:rPr>
              <a:t>поведінки</a:t>
            </a:r>
            <a:r>
              <a:rPr lang="ru-RU" b="1" dirty="0"/>
              <a:t>.</a:t>
            </a:r>
            <a:br>
              <a:rPr lang="en-US" dirty="0"/>
            </a:br>
            <a:endParaRPr lang="en-US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uk-UA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1.Біологічні</a:t>
            </a:r>
          </a:p>
          <a:p>
            <a:r>
              <a:rPr lang="uk-UA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2.Психологічні</a:t>
            </a:r>
          </a:p>
          <a:p>
            <a:r>
              <a:rPr lang="uk-UA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3.Суспільні.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4303231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5" name="Google Shape;145;g210c08ab949_0_3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862993" y="857250"/>
            <a:ext cx="393192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46" name="Google Shape;146;g210c08ab949_0_39"/>
          <p:cNvSpPr txBox="1"/>
          <p:nvPr/>
        </p:nvSpPr>
        <p:spPr>
          <a:xfrm>
            <a:off x="525780" y="662940"/>
            <a:ext cx="7269480" cy="11695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lvl="0" algn="just">
              <a:buSzPts val="3200"/>
            </a:pPr>
            <a:r>
              <a:rPr lang="ru-RU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Італійський лікар - психіатр, кримінолог </a:t>
            </a:r>
            <a:r>
              <a:rPr lang="uk-UA" sz="3200" b="0" i="0" u="none" strike="noStrike" cap="none" dirty="0">
                <a:solidFill>
                  <a:srgbClr val="FF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Чезаре</a:t>
            </a:r>
            <a:r>
              <a:rPr lang="en-US" sz="3200" b="0" i="0" u="none" strike="noStrike" cap="none" dirty="0">
                <a:solidFill>
                  <a:srgbClr val="FF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 Ломброзо</a:t>
            </a:r>
            <a:r>
              <a:rPr lang="uk-UA" sz="3200" b="0" i="0" u="none" strike="noStrike" cap="none" dirty="0">
                <a:solidFill>
                  <a:srgbClr val="FF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 </a:t>
            </a:r>
            <a:r>
              <a:rPr lang="uk-UA" sz="2400" b="0" i="0" u="none" strike="noStrike" cap="none" dirty="0">
                <a:solidFill>
                  <a:schemeClr val="dk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(кінець19ст.)</a:t>
            </a:r>
            <a:endParaRPr sz="2400" b="0" i="0" u="none" strike="noStrike" cap="none" dirty="0">
              <a:solidFill>
                <a:schemeClr val="dk1"/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  <a:sym typeface="Calibri"/>
            </a:endParaRPr>
          </a:p>
        </p:txBody>
      </p:sp>
      <p:sp>
        <p:nvSpPr>
          <p:cNvPr id="147" name="Google Shape;147;g210c08ab949_0_39"/>
          <p:cNvSpPr txBox="1"/>
          <p:nvPr/>
        </p:nvSpPr>
        <p:spPr>
          <a:xfrm>
            <a:off x="297180" y="1704109"/>
            <a:ext cx="7498079" cy="45846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82550" marR="38100" lvl="0">
              <a:lnSpc>
                <a:spcPct val="128571"/>
              </a:lnSpc>
              <a:buClr>
                <a:schemeClr val="lt1"/>
              </a:buClr>
              <a:buSzPts val="2300"/>
            </a:pPr>
            <a:r>
              <a:rPr lang="ru-RU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Ознаки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властиві </a:t>
            </a:r>
            <a:r>
              <a:rPr lang="ru-RU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природженим злочинцям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20320" indent="340360" algn="just"/>
            <a: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* незвично маленький або великий зріст;</a:t>
            </a:r>
            <a:endParaRPr lang="en-US" sz="2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20320" indent="340360" algn="just"/>
            <a: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* маленьку голову і велике обличчя;</a:t>
            </a:r>
            <a:endParaRPr lang="en-US" sz="2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20320" indent="340360" algn="just"/>
            <a: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* низький і похилий лоб;</a:t>
            </a:r>
            <a:endParaRPr lang="en-US" sz="2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20320" indent="340360" algn="just"/>
            <a: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* великі ніздрі або бугристе обличчя;</a:t>
            </a:r>
            <a:endParaRPr lang="en-US" sz="2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20320" indent="340360" algn="just"/>
            <a: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* великі виступаючі вуха;</a:t>
            </a:r>
            <a:endParaRPr lang="en-US" sz="2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20320" indent="340360" algn="just"/>
            <a: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* видатна вперед щелепа;</a:t>
            </a:r>
            <a:endParaRPr lang="en-US" sz="2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20320" indent="340360" algn="just"/>
            <a: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* довгі руки, тонкі пальці;</a:t>
            </a:r>
            <a:endParaRPr lang="en-US" sz="2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20320" indent="340360" algn="just"/>
            <a: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* і деякі інші ознаки.</a:t>
            </a:r>
            <a:endParaRPr lang="en-US" sz="2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82550" marR="38100" lvl="0">
              <a:lnSpc>
                <a:spcPct val="128571"/>
              </a:lnSpc>
              <a:buClr>
                <a:schemeClr val="lt1"/>
              </a:buClr>
              <a:buSzPts val="2300"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sz="2000" b="0" i="0" u="none" strike="noStrike" cap="none" dirty="0">
              <a:solidFill>
                <a:srgbClr val="000000"/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  <a:sym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214312"/>
            <a:ext cx="11430000" cy="6429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745140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g210c08ab949_0_15"/>
          <p:cNvSpPr txBox="1">
            <a:spLocks noGrp="1"/>
          </p:cNvSpPr>
          <p:nvPr>
            <p:ph type="body" idx="1"/>
          </p:nvPr>
        </p:nvSpPr>
        <p:spPr>
          <a:xfrm>
            <a:off x="748145" y="762000"/>
            <a:ext cx="11089105" cy="51462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indent="0" algn="just">
              <a:buNone/>
            </a:pPr>
            <a:r>
              <a:rPr lang="ru-RU" sz="36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Психологічний</a:t>
            </a:r>
            <a:r>
              <a:rPr lang="ru-RU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підхід 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 велику </a:t>
            </a:r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роль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ru-RU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розвитку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особистості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відіграє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її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спрямованність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а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саме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ru-RU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інтереси</a:t>
            </a:r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уявлення</a:t>
            </a:r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ідеали</a:t>
            </a:r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переконання</a:t>
            </a:r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система цінностей і норм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і т.д.</a:t>
            </a:r>
            <a:endParaRPr lang="ru-RU" sz="3600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Формування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таких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мотивів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протиправних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дій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як </a:t>
            </a:r>
            <a:r>
              <a:rPr lang="ru-RU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жорстокість</a:t>
            </a:r>
            <a:r>
              <a:rPr lang="ru-RU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ru-RU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жадібність</a:t>
            </a:r>
            <a:r>
              <a:rPr lang="ru-RU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ru-RU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брехливість</a:t>
            </a:r>
            <a:r>
              <a:rPr lang="ru-RU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є </a:t>
            </a:r>
            <a:r>
              <a:rPr lang="ru-RU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наслідком</a:t>
            </a:r>
            <a:r>
              <a:rPr lang="ru-RU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неправильного </a:t>
            </a:r>
            <a:r>
              <a:rPr lang="ru-RU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розвитку</a:t>
            </a:r>
            <a:r>
              <a:rPr lang="ru-RU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дитини</a:t>
            </a:r>
            <a:r>
              <a:rPr lang="ru-RU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її</a:t>
            </a:r>
            <a:r>
              <a:rPr lang="ru-RU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виховання</a:t>
            </a:r>
            <a:r>
              <a:rPr lang="ru-RU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sz="36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20320" indent="340360" algn="just"/>
            <a:r>
              <a:rPr lang="ru-RU" b="1" u="sng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Суспільний</a:t>
            </a:r>
            <a:r>
              <a:rPr lang="ru-RU" b="1" u="sng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b="1" u="sng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соціологічний</a:t>
            </a:r>
            <a:r>
              <a:rPr lang="ru-RU" b="1" u="sng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ru-RU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підхід </a:t>
            </a:r>
            <a:r>
              <a:rPr lang="ru-RU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враховує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вплив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соціальних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культурних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факторів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людину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які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можуть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призвести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до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девіації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en-US" dirty="0">
              <a:solidFill>
                <a:schemeClr val="tx1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14300" indent="0" algn="just">
              <a:buNone/>
            </a:pPr>
            <a:r>
              <a:rPr lang="uk-UA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незнання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законів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населенням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endParaRPr lang="en-US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14300" indent="0" algn="just">
              <a:buNone/>
            </a:pP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конфлікти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між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панівною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культурою і субкультурою,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вплив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особливо в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молодіжному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середовищі,таких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груп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як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скінхеди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готи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хіпі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панки).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Спілкування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носіями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злочинної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або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протиправної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субкультури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може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підштовхнути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людину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до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скоєння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злочину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14300" indent="0" algn="just">
              <a:buNone/>
            </a:pP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Під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час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економічних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криз,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інфляції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росту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безробіття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люди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втрачають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життєві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орієнтири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порушують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соціальні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норми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14300" indent="0" algn="just">
              <a:buNone/>
            </a:pP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uk-UA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розрив між схвалюваними цілями діяльності людини і доступними способами їх здійснення. 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330036"/>
            <a:ext cx="10515600" cy="4846789"/>
          </a:xfrm>
        </p:spPr>
        <p:txBody>
          <a:bodyPr>
            <a:normAutofit lnSpcReduction="10000"/>
          </a:bodyPr>
          <a:lstStyle/>
          <a:p>
            <a:r>
              <a:rPr lang="ru-RU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Небезпека</a:t>
            </a:r>
            <a:r>
              <a:rPr lang="ru-RU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алкоголізму</a:t>
            </a:r>
            <a:r>
              <a:rPr lang="ru-RU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для </a:t>
            </a:r>
            <a:r>
              <a:rPr lang="ru-RU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людини</a:t>
            </a:r>
            <a:r>
              <a:rPr lang="ru-RU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полягає</a:t>
            </a:r>
            <a:r>
              <a:rPr lang="ru-RU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у:</a:t>
            </a:r>
            <a:endParaRPr lang="en-US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/>
              <a:t>-  у </a:t>
            </a:r>
            <a:r>
              <a:rPr lang="en-US" dirty="0"/>
              <a:t>p</a:t>
            </a:r>
            <a:r>
              <a:rPr lang="ru-RU" dirty="0" err="1"/>
              <a:t>уйнуванні</a:t>
            </a:r>
            <a:r>
              <a:rPr lang="ru-RU" dirty="0"/>
              <a:t> </a:t>
            </a:r>
            <a:r>
              <a:rPr lang="ru-RU" dirty="0" err="1"/>
              <a:t>її</a:t>
            </a:r>
            <a:r>
              <a:rPr lang="ru-RU" dirty="0"/>
              <a:t> </a:t>
            </a:r>
            <a:r>
              <a:rPr lang="ru-RU" dirty="0" err="1"/>
              <a:t>краси</a:t>
            </a:r>
            <a:r>
              <a:rPr lang="ru-RU" dirty="0"/>
              <a:t> та </a:t>
            </a:r>
            <a:r>
              <a:rPr lang="ru-RU" dirty="0" err="1"/>
              <a:t>здоров'я</a:t>
            </a:r>
            <a:r>
              <a:rPr lang="ru-RU" dirty="0"/>
              <a:t>;</a:t>
            </a:r>
            <a:endParaRPr lang="en-US" dirty="0"/>
          </a:p>
          <a:p>
            <a:r>
              <a:rPr lang="ru-RU" dirty="0"/>
              <a:t>- </a:t>
            </a:r>
            <a:r>
              <a:rPr lang="ru-RU" dirty="0" err="1"/>
              <a:t>психічних</a:t>
            </a:r>
            <a:r>
              <a:rPr lang="ru-RU" dirty="0"/>
              <a:t> </a:t>
            </a:r>
            <a:r>
              <a:rPr lang="ru-RU" dirty="0" err="1"/>
              <a:t>розладів</a:t>
            </a:r>
            <a:r>
              <a:rPr lang="ru-RU" dirty="0"/>
              <a:t> і </a:t>
            </a:r>
            <a:r>
              <a:rPr lang="ru-RU" dirty="0" err="1"/>
              <a:t>втраті</a:t>
            </a:r>
            <a:r>
              <a:rPr lang="ru-RU" dirty="0"/>
              <a:t> самоконтролю;</a:t>
            </a:r>
            <a:endParaRPr lang="en-US" dirty="0"/>
          </a:p>
          <a:p>
            <a:r>
              <a:rPr lang="ru-RU" dirty="0"/>
              <a:t> - </a:t>
            </a:r>
            <a:r>
              <a:rPr lang="ru-RU" dirty="0" err="1"/>
              <a:t>втрати</a:t>
            </a:r>
            <a:r>
              <a:rPr lang="ru-RU" dirty="0"/>
              <a:t> </a:t>
            </a:r>
            <a:r>
              <a:rPr lang="ru-RU" dirty="0" err="1"/>
              <a:t>працездатності</a:t>
            </a:r>
            <a:r>
              <a:rPr lang="ru-RU" dirty="0"/>
              <a:t>;</a:t>
            </a:r>
            <a:endParaRPr lang="en-US" dirty="0"/>
          </a:p>
          <a:p>
            <a:r>
              <a:rPr lang="ru-RU" dirty="0"/>
              <a:t> -</a:t>
            </a:r>
            <a:r>
              <a:rPr lang="uk-UA" dirty="0"/>
              <a:t> руйнуванні сім’ї і т. д.</a:t>
            </a:r>
            <a:endParaRPr lang="en-US" dirty="0"/>
          </a:p>
          <a:p>
            <a:r>
              <a:rPr lang="uk-UA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Небезпека алкоголізму для суспільства полягає у:</a:t>
            </a:r>
            <a:endParaRPr lang="en-US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uk-UA" dirty="0"/>
              <a:t>- можливостях дорожньо-транспортних порушень;</a:t>
            </a:r>
            <a:endParaRPr lang="en-US" dirty="0"/>
          </a:p>
          <a:p>
            <a:pPr lvl="0"/>
            <a:r>
              <a:rPr lang="uk-UA" dirty="0"/>
              <a:t>- нещасних випадках на виробництві;</a:t>
            </a:r>
            <a:endParaRPr lang="en-US" dirty="0"/>
          </a:p>
          <a:p>
            <a:pPr lvl="0"/>
            <a:r>
              <a:rPr lang="uk-UA" dirty="0"/>
              <a:t> - зростанні злочинності;</a:t>
            </a:r>
            <a:endParaRPr lang="en-US" dirty="0"/>
          </a:p>
          <a:p>
            <a:pPr lvl="0"/>
            <a:r>
              <a:rPr lang="uk-UA" dirty="0"/>
              <a:t>- порушенні суспільного порядку;</a:t>
            </a:r>
            <a:endParaRPr lang="en-US" dirty="0"/>
          </a:p>
          <a:p>
            <a:pPr lvl="0"/>
            <a:r>
              <a:rPr lang="uk-UA" dirty="0"/>
              <a:t>- зниженню продуктивності праці т. д.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077815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uk-UA" dirty="0" err="1"/>
              <a:t>Небезпекка</a:t>
            </a:r>
            <a:r>
              <a:rPr lang="uk-UA" dirty="0"/>
              <a:t> наркоманії</a:t>
            </a:r>
            <a:endParaRPr lang="en-US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Наркоманія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як і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алкоголізм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призводить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до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зростання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злочинності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Щоб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отримати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наркотики наркоман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здатний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піти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тяжкі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і особливо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тяжкі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злочини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Дуже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велика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смертність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серед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наркозалежних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як і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алкоголіків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Окрім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того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страждають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близькі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люди і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оточення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844789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"/>
          <p:cNvSpPr txBox="1">
            <a:spLocks noGrp="1"/>
          </p:cNvSpPr>
          <p:nvPr>
            <p:ph type="ctrTitle"/>
          </p:nvPr>
        </p:nvSpPr>
        <p:spPr>
          <a:xfrm>
            <a:off x="184650" y="1304300"/>
            <a:ext cx="11822700" cy="171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 fontScale="90000"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22727"/>
              <a:buFont typeface="Calibri"/>
              <a:buNone/>
            </a:pPr>
            <a:r>
              <a:rPr lang="en-US" sz="5866" dirty="0"/>
              <a:t>Тема лекції: </a:t>
            </a:r>
            <a:endParaRPr sz="5866" dirty="0"/>
          </a:p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25096"/>
              <a:buFont typeface="Calibri"/>
              <a:buNone/>
            </a:pPr>
            <a:r>
              <a:rPr lang="en-US" sz="5755" dirty="0"/>
              <a:t>«Сутність та теорії девіантної поведінки»</a:t>
            </a:r>
            <a:endParaRPr sz="5755" dirty="0"/>
          </a:p>
        </p:txBody>
      </p:sp>
      <p:sp>
        <p:nvSpPr>
          <p:cNvPr id="61" name="Google Shape;61;p1"/>
          <p:cNvSpPr txBox="1"/>
          <p:nvPr/>
        </p:nvSpPr>
        <p:spPr>
          <a:xfrm>
            <a:off x="1701574" y="4252925"/>
            <a:ext cx="9202645" cy="19629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6829"/>
              <a:buFont typeface="Arial"/>
              <a:buNone/>
            </a:pPr>
            <a:endParaRPr sz="4100" b="0" i="0" u="none" strike="noStrike" cap="none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9729"/>
              <a:buFont typeface="Arial"/>
              <a:buNone/>
            </a:pPr>
            <a:endParaRPr sz="3700" b="0" i="0" u="none" strike="noStrike" cap="none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9729"/>
              <a:buFont typeface="Arial"/>
              <a:buNone/>
            </a:pPr>
            <a:r>
              <a:rPr lang="en-US" sz="37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4.Поняття здорового способу життя.</a:t>
            </a:r>
            <a:endParaRPr sz="37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None/>
            </a:pPr>
            <a:endParaRPr sz="1400" b="0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2" name="Google Shape;62;p1"/>
          <p:cNvSpPr txBox="1"/>
          <p:nvPr/>
        </p:nvSpPr>
        <p:spPr>
          <a:xfrm>
            <a:off x="5180850" y="2915975"/>
            <a:ext cx="1830300" cy="4000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400" b="0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3" name="Google Shape;63;p1"/>
          <p:cNvSpPr txBox="1"/>
          <p:nvPr/>
        </p:nvSpPr>
        <p:spPr>
          <a:xfrm>
            <a:off x="1701575" y="3731663"/>
            <a:ext cx="10076700" cy="75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3700" b="0" i="0" u="none" strike="noStrike" cap="none" dirty="0">
                <a:solidFill>
                  <a:schemeClr val="dk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1.Поняття девіації.</a:t>
            </a:r>
            <a:endParaRPr sz="1400" b="0" i="0" u="none" strike="noStrike" cap="none" dirty="0">
              <a:solidFill>
                <a:schemeClr val="dk1"/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  <a:sym typeface="Calibri"/>
            </a:endParaRPr>
          </a:p>
        </p:txBody>
      </p:sp>
      <p:sp>
        <p:nvSpPr>
          <p:cNvPr id="64" name="Google Shape;64;p1"/>
          <p:cNvSpPr txBox="1"/>
          <p:nvPr/>
        </p:nvSpPr>
        <p:spPr>
          <a:xfrm>
            <a:off x="1701575" y="4252925"/>
            <a:ext cx="10686600" cy="75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37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2.Види девіації.</a:t>
            </a:r>
            <a:endParaRPr sz="14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5" name="Google Shape;65;p1"/>
          <p:cNvSpPr txBox="1"/>
          <p:nvPr/>
        </p:nvSpPr>
        <p:spPr>
          <a:xfrm>
            <a:off x="1701575" y="4730150"/>
            <a:ext cx="11128500" cy="49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fontScale="25000" lnSpcReduction="20000"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9729"/>
              <a:buFont typeface="Arial"/>
              <a:buNone/>
            </a:pPr>
            <a:endParaRPr sz="3700" b="0" i="0" u="none" strike="noStrike" cap="none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5"/>
              <a:buFont typeface="Arial"/>
              <a:buNone/>
            </a:pPr>
            <a:r>
              <a:rPr lang="en-US" sz="14525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3.Причини девіантної поведінки</a:t>
            </a:r>
            <a:r>
              <a:rPr lang="en-US" sz="14525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 sz="12226" b="0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Суспільна думка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3600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Суспільна</a:t>
            </a:r>
            <a:r>
              <a:rPr lang="ru-RU" sz="36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думка</a:t>
            </a:r>
            <a:r>
              <a:rPr lang="ru-RU" sz="36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це </a:t>
            </a:r>
            <a:r>
              <a:rPr lang="ru-RU" sz="36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сукупність</a:t>
            </a:r>
            <a:r>
              <a:rPr lang="ru-RU" sz="36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уявлень,оцінок</a:t>
            </a:r>
            <a:r>
              <a:rPr lang="ru-RU" sz="36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і </a:t>
            </a:r>
            <a:r>
              <a:rPr lang="ru-RU" sz="36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суджень,які</a:t>
            </a:r>
            <a:r>
              <a:rPr lang="ru-RU" sz="36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поділяються</a:t>
            </a:r>
            <a:r>
              <a:rPr lang="ru-RU" sz="36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більшістю</a:t>
            </a:r>
            <a:r>
              <a:rPr lang="ru-RU" sz="36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населення</a:t>
            </a:r>
            <a:r>
              <a:rPr lang="ru-RU" sz="36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супільства,соціума</a:t>
            </a:r>
            <a:r>
              <a:rPr lang="ru-RU" sz="36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36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70795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Самооцінка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4000" b="1" dirty="0" err="1">
                <a:solidFill>
                  <a:srgbClr val="000000"/>
                </a:solidFill>
                <a:latin typeface="Times New Roman CYR" panose="02020603050405020304" pitchFamily="18" charset="0"/>
                <a:ea typeface="Calibri" panose="020F0502020204030204" pitchFamily="34" charset="0"/>
              </a:rPr>
              <a:t>Самооцінка</a:t>
            </a:r>
            <a:r>
              <a:rPr lang="ru-RU" sz="4000" dirty="0">
                <a:solidFill>
                  <a:srgbClr val="000000"/>
                </a:solidFill>
                <a:latin typeface="Times New Roman CYR" panose="02020603050405020304" pitchFamily="18" charset="0"/>
                <a:ea typeface="Calibri" panose="020F0502020204030204" pitchFamily="34" charset="0"/>
              </a:rPr>
              <a:t> – це </a:t>
            </a:r>
            <a:r>
              <a:rPr lang="ru-RU" sz="4000" dirty="0" err="1">
                <a:solidFill>
                  <a:srgbClr val="000000"/>
                </a:solidFill>
                <a:latin typeface="Times New Roman CYR" panose="02020603050405020304" pitchFamily="18" charset="0"/>
                <a:ea typeface="Calibri" panose="020F0502020204030204" pitchFamily="34" charset="0"/>
              </a:rPr>
              <a:t>інформація</a:t>
            </a:r>
            <a:r>
              <a:rPr lang="ru-RU" sz="4000" dirty="0">
                <a:solidFill>
                  <a:srgbClr val="000000"/>
                </a:solidFill>
                <a:latin typeface="Times New Roman CYR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4000" dirty="0" err="1">
                <a:solidFill>
                  <a:srgbClr val="000000"/>
                </a:solidFill>
                <a:latin typeface="Times New Roman CYR" panose="02020603050405020304" pitchFamily="18" charset="0"/>
                <a:ea typeface="Calibri" panose="020F0502020204030204" pitchFamily="34" charset="0"/>
              </a:rPr>
              <a:t>людини</a:t>
            </a:r>
            <a:r>
              <a:rPr lang="ru-RU" sz="4000" dirty="0">
                <a:solidFill>
                  <a:srgbClr val="000000"/>
                </a:solidFill>
                <a:latin typeface="Times New Roman CYR" panose="02020603050405020304" pitchFamily="18" charset="0"/>
                <a:ea typeface="Calibri" panose="020F0502020204030204" pitchFamily="34" charset="0"/>
              </a:rPr>
              <a:t> про саму себе. Це твоя особиста </a:t>
            </a:r>
            <a:r>
              <a:rPr lang="ru-RU" sz="4000" dirty="0" err="1">
                <a:solidFill>
                  <a:srgbClr val="000000"/>
                </a:solidFill>
                <a:latin typeface="Times New Roman CYR" panose="02020603050405020304" pitchFamily="18" charset="0"/>
                <a:ea typeface="Calibri" panose="020F0502020204030204" pitchFamily="34" charset="0"/>
              </a:rPr>
              <a:t>оцінка</a:t>
            </a:r>
            <a:r>
              <a:rPr lang="ru-RU" sz="4000" dirty="0">
                <a:solidFill>
                  <a:srgbClr val="000000"/>
                </a:solidFill>
                <a:latin typeface="Times New Roman CYR" panose="02020603050405020304" pitchFamily="18" charset="0"/>
                <a:ea typeface="Calibri" panose="020F0502020204030204" pitchFamily="34" charset="0"/>
              </a:rPr>
              <a:t>. Вона </a:t>
            </a:r>
            <a:r>
              <a:rPr lang="ru-RU" sz="4000" dirty="0" err="1">
                <a:solidFill>
                  <a:srgbClr val="000000"/>
                </a:solidFill>
                <a:latin typeface="Times New Roman CYR" panose="02020603050405020304" pitchFamily="18" charset="0"/>
                <a:ea typeface="Calibri" panose="020F0502020204030204" pitchFamily="34" charset="0"/>
              </a:rPr>
              <a:t>може</a:t>
            </a:r>
            <a:r>
              <a:rPr lang="ru-RU" sz="4000" dirty="0">
                <a:solidFill>
                  <a:srgbClr val="000000"/>
                </a:solidFill>
                <a:latin typeface="Times New Roman CYR" panose="02020603050405020304" pitchFamily="18" charset="0"/>
                <a:ea typeface="Calibri" panose="020F0502020204030204" pitchFamily="34" charset="0"/>
              </a:rPr>
              <a:t> бути як </a:t>
            </a:r>
            <a:r>
              <a:rPr lang="ru-RU" sz="4000" dirty="0" err="1">
                <a:solidFill>
                  <a:srgbClr val="000000"/>
                </a:solidFill>
                <a:latin typeface="Times New Roman CYR" panose="02020603050405020304" pitchFamily="18" charset="0"/>
                <a:ea typeface="Calibri" panose="020F0502020204030204" pitchFamily="34" charset="0"/>
              </a:rPr>
              <a:t>високою</a:t>
            </a:r>
            <a:r>
              <a:rPr lang="ru-RU" sz="4000" dirty="0">
                <a:solidFill>
                  <a:srgbClr val="000000"/>
                </a:solidFill>
                <a:latin typeface="Times New Roman CYR" panose="02020603050405020304" pitchFamily="18" charset="0"/>
                <a:ea typeface="Calibri" panose="020F0502020204030204" pitchFamily="34" charset="0"/>
              </a:rPr>
              <a:t> так і </a:t>
            </a:r>
            <a:r>
              <a:rPr lang="ru-RU" sz="4000" dirty="0" err="1">
                <a:solidFill>
                  <a:srgbClr val="000000"/>
                </a:solidFill>
                <a:latin typeface="Times New Roman CYR" panose="02020603050405020304" pitchFamily="18" charset="0"/>
                <a:ea typeface="Calibri" panose="020F0502020204030204" pitchFamily="34" charset="0"/>
              </a:rPr>
              <a:t>низькою</a:t>
            </a:r>
            <a:r>
              <a:rPr lang="ru-RU" sz="4000" dirty="0">
                <a:solidFill>
                  <a:srgbClr val="000000"/>
                </a:solidFill>
                <a:latin typeface="Times New Roman CYR" panose="02020603050405020304" pitchFamily="18" charset="0"/>
                <a:ea typeface="Calibri" panose="020F0502020204030204" pitchFamily="34" charset="0"/>
              </a:rPr>
              <a:t>.</a:t>
            </a:r>
            <a:endParaRPr lang="en-US" sz="4000" dirty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4424888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uk-UA" dirty="0"/>
              <a:t>Умій сказати ні, коли це</a:t>
            </a:r>
            <a:endParaRPr lang="en-US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 </a:t>
            </a:r>
            <a:r>
              <a:rPr lang="ru-RU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загрожує</a:t>
            </a:r>
            <a:r>
              <a:rPr lang="ru-RU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твоєму</a:t>
            </a:r>
            <a:r>
              <a:rPr lang="ru-RU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здоров'ю</a:t>
            </a:r>
            <a:r>
              <a:rPr lang="ru-RU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en-US" sz="3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правопорушення</a:t>
            </a:r>
            <a:r>
              <a:rPr lang="ru-RU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en-US" sz="3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не </a:t>
            </a:r>
            <a:r>
              <a:rPr lang="ru-RU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збігаться</a:t>
            </a:r>
            <a:r>
              <a:rPr lang="ru-RU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 </a:t>
            </a:r>
            <a:r>
              <a:rPr lang="ru-RU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твоїми</a:t>
            </a:r>
            <a:r>
              <a:rPr lang="ru-RU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переконаннями</a:t>
            </a:r>
            <a:r>
              <a:rPr lang="ru-RU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en-US" sz="3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ru-RU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викликає</a:t>
            </a:r>
            <a:r>
              <a:rPr lang="ru-RU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осуд</a:t>
            </a:r>
            <a:r>
              <a:rPr lang="ru-RU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 боку </a:t>
            </a:r>
            <a:r>
              <a:rPr lang="ru-RU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люб'ячих</a:t>
            </a:r>
            <a:r>
              <a:rPr lang="ru-RU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тебе людей.</a:t>
            </a:r>
            <a:endParaRPr lang="en-US" sz="3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3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9937520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g210c08ab949_0_51"/>
          <p:cNvSpPr txBox="1">
            <a:spLocks noGrp="1"/>
          </p:cNvSpPr>
          <p:nvPr>
            <p:ph type="title"/>
          </p:nvPr>
        </p:nvSpPr>
        <p:spPr>
          <a:xfrm>
            <a:off x="1247700" y="290313"/>
            <a:ext cx="10515600" cy="53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32781"/>
              <a:buFont typeface="Arial"/>
              <a:buNone/>
            </a:pPr>
            <a:r>
              <a:rPr lang="en-US" sz="3000" dirty="0" err="1"/>
              <a:t>Соціальне</a:t>
            </a:r>
            <a:r>
              <a:rPr lang="en-US" sz="3000" dirty="0"/>
              <a:t> </a:t>
            </a:r>
            <a:r>
              <a:rPr lang="en-US" sz="3000" dirty="0" err="1"/>
              <a:t>значення</a:t>
            </a:r>
            <a:r>
              <a:rPr lang="en-US" sz="3000" dirty="0"/>
              <a:t> здорового способу життя</a:t>
            </a:r>
            <a:endParaRPr sz="3000" dirty="0"/>
          </a:p>
        </p:txBody>
      </p:sp>
      <p:sp>
        <p:nvSpPr>
          <p:cNvPr id="157" name="Google Shape;157;g210c08ab949_0_51"/>
          <p:cNvSpPr txBox="1">
            <a:spLocks noGrp="1"/>
          </p:cNvSpPr>
          <p:nvPr>
            <p:ph type="body" idx="1"/>
          </p:nvPr>
        </p:nvSpPr>
        <p:spPr>
          <a:xfrm>
            <a:off x="981450" y="1044900"/>
            <a:ext cx="10515600" cy="141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</a:pPr>
            <a:r>
              <a:rPr lang="en-US" dirty="0" err="1">
                <a:solidFill>
                  <a:schemeClr val="dk1"/>
                </a:solidFill>
              </a:rPr>
              <a:t>Здоровий</a:t>
            </a:r>
            <a:r>
              <a:rPr lang="en-US" dirty="0">
                <a:solidFill>
                  <a:schemeClr val="dk1"/>
                </a:solidFill>
              </a:rPr>
              <a:t> </a:t>
            </a:r>
            <a:r>
              <a:rPr lang="en-US" dirty="0" err="1">
                <a:solidFill>
                  <a:schemeClr val="dk1"/>
                </a:solidFill>
              </a:rPr>
              <a:t>спосіб</a:t>
            </a:r>
            <a:r>
              <a:rPr lang="en-US" dirty="0">
                <a:solidFill>
                  <a:schemeClr val="dk1"/>
                </a:solidFill>
              </a:rPr>
              <a:t> життя - </a:t>
            </a:r>
            <a:r>
              <a:rPr lang="en-US" dirty="0" err="1">
                <a:solidFill>
                  <a:schemeClr val="dk1"/>
                </a:solidFill>
              </a:rPr>
              <a:t>це</a:t>
            </a:r>
            <a:r>
              <a:rPr lang="en-US" dirty="0">
                <a:solidFill>
                  <a:schemeClr val="dk1"/>
                </a:solidFill>
              </a:rPr>
              <a:t> </a:t>
            </a:r>
            <a:r>
              <a:rPr lang="en-US" dirty="0" err="1">
                <a:solidFill>
                  <a:schemeClr val="dk1"/>
                </a:solidFill>
              </a:rPr>
              <a:t>спосіб</a:t>
            </a:r>
            <a:r>
              <a:rPr lang="en-US" dirty="0">
                <a:solidFill>
                  <a:schemeClr val="dk1"/>
                </a:solidFill>
              </a:rPr>
              <a:t> </a:t>
            </a:r>
            <a:r>
              <a:rPr lang="en-US" dirty="0" err="1">
                <a:solidFill>
                  <a:schemeClr val="dk1"/>
                </a:solidFill>
              </a:rPr>
              <a:t>життєдіяльності</a:t>
            </a:r>
            <a:r>
              <a:rPr lang="en-US" dirty="0">
                <a:solidFill>
                  <a:schemeClr val="dk1"/>
                </a:solidFill>
              </a:rPr>
              <a:t>, </a:t>
            </a:r>
            <a:r>
              <a:rPr lang="en-US" dirty="0" err="1">
                <a:solidFill>
                  <a:schemeClr val="dk1"/>
                </a:solidFill>
              </a:rPr>
              <a:t>спрямований</a:t>
            </a:r>
            <a:r>
              <a:rPr lang="en-US" dirty="0">
                <a:solidFill>
                  <a:schemeClr val="dk1"/>
                </a:solidFill>
              </a:rPr>
              <a:t> </a:t>
            </a:r>
            <a:r>
              <a:rPr lang="en-US" dirty="0" err="1">
                <a:solidFill>
                  <a:schemeClr val="dk1"/>
                </a:solidFill>
              </a:rPr>
              <a:t>на</a:t>
            </a:r>
            <a:r>
              <a:rPr lang="en-US" dirty="0">
                <a:solidFill>
                  <a:schemeClr val="dk1"/>
                </a:solidFill>
              </a:rPr>
              <a:t> </a:t>
            </a:r>
            <a:r>
              <a:rPr lang="en-US" dirty="0" err="1">
                <a:solidFill>
                  <a:schemeClr val="dk1"/>
                </a:solidFill>
              </a:rPr>
              <a:t>збереження</a:t>
            </a:r>
            <a:r>
              <a:rPr lang="en-US" dirty="0">
                <a:solidFill>
                  <a:schemeClr val="dk1"/>
                </a:solidFill>
              </a:rPr>
              <a:t> та </a:t>
            </a:r>
            <a:r>
              <a:rPr lang="en-US" dirty="0" err="1">
                <a:solidFill>
                  <a:schemeClr val="dk1"/>
                </a:solidFill>
              </a:rPr>
              <a:t>покращення</a:t>
            </a:r>
            <a:r>
              <a:rPr lang="en-US" dirty="0">
                <a:solidFill>
                  <a:schemeClr val="dk1"/>
                </a:solidFill>
              </a:rPr>
              <a:t> </a:t>
            </a:r>
            <a:r>
              <a:rPr lang="en-US" dirty="0" err="1">
                <a:solidFill>
                  <a:schemeClr val="dk1"/>
                </a:solidFill>
              </a:rPr>
              <a:t>здоров’я</a:t>
            </a:r>
            <a:r>
              <a:rPr lang="en-US" dirty="0">
                <a:solidFill>
                  <a:schemeClr val="dk1"/>
                </a:solidFill>
              </a:rPr>
              <a:t> </a:t>
            </a:r>
            <a:r>
              <a:rPr lang="en-US" dirty="0" err="1">
                <a:solidFill>
                  <a:schemeClr val="dk1"/>
                </a:solidFill>
              </a:rPr>
              <a:t>людей</a:t>
            </a:r>
            <a:endParaRPr dirty="0">
              <a:solidFill>
                <a:schemeClr val="dk1"/>
              </a:solidFill>
            </a:endParaRPr>
          </a:p>
        </p:txBody>
      </p:sp>
      <p:sp>
        <p:nvSpPr>
          <p:cNvPr id="158" name="Google Shape;158;g210c08ab949_0_51"/>
          <p:cNvSpPr txBox="1"/>
          <p:nvPr/>
        </p:nvSpPr>
        <p:spPr>
          <a:xfrm>
            <a:off x="1082250" y="2023375"/>
            <a:ext cx="10314000" cy="8001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lang="en-US" sz="4000">
                <a:latin typeface="Calibri" panose="020F0502020204030204" pitchFamily="34" charset="0"/>
                <a:cs typeface="Calibri" panose="020F0502020204030204" pitchFamily="34" charset="0"/>
                <a:sym typeface="Calibri"/>
              </a:rPr>
              <a:t> За даними ВООЗ здоров’я залежить:</a:t>
            </a:r>
            <a:endParaRPr sz="4000">
              <a:latin typeface="Calibri" panose="020F0502020204030204" pitchFamily="34" charset="0"/>
              <a:cs typeface="Calibri" panose="020F0502020204030204" pitchFamily="34" charset="0"/>
              <a:sym typeface="Calibri"/>
            </a:endParaRPr>
          </a:p>
        </p:txBody>
      </p:sp>
      <p:sp>
        <p:nvSpPr>
          <p:cNvPr id="159" name="Google Shape;159;g210c08ab949_0_51"/>
          <p:cNvSpPr txBox="1"/>
          <p:nvPr/>
        </p:nvSpPr>
        <p:spPr>
          <a:xfrm>
            <a:off x="784500" y="2853075"/>
            <a:ext cx="10314000" cy="80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marR="0" lvl="0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Char char="-"/>
            </a:pPr>
            <a:r>
              <a:rPr lang="en-US" sz="40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На</a:t>
            </a:r>
            <a:r>
              <a:rPr lang="en-US" sz="40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50 - 55 % - від способу життя людини </a:t>
            </a:r>
            <a:endParaRPr sz="40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0" name="Google Shape;160;g210c08ab949_0_51"/>
          <p:cNvSpPr txBox="1"/>
          <p:nvPr/>
        </p:nvSpPr>
        <p:spPr>
          <a:xfrm>
            <a:off x="672750" y="3527475"/>
            <a:ext cx="10314000" cy="80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marR="0" lvl="0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Char char="-"/>
            </a:pPr>
            <a:r>
              <a:rPr lang="en-US" sz="40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На</a:t>
            </a:r>
            <a:r>
              <a:rPr lang="en-US" sz="40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20 - 23%  - від </a:t>
            </a:r>
            <a:r>
              <a:rPr lang="en-US" sz="40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спадковості</a:t>
            </a:r>
            <a:endParaRPr sz="40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1" name="Google Shape;161;g210c08ab949_0_51"/>
          <p:cNvSpPr txBox="1"/>
          <p:nvPr/>
        </p:nvSpPr>
        <p:spPr>
          <a:xfrm>
            <a:off x="784500" y="4207900"/>
            <a:ext cx="10314000" cy="80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marR="0" lvl="0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Char char="-"/>
            </a:pPr>
            <a:r>
              <a:rPr lang="en-US" sz="40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На</a:t>
            </a:r>
            <a:r>
              <a:rPr lang="en-US" sz="40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20 - 25% - від  </a:t>
            </a:r>
            <a:r>
              <a:rPr lang="en-US" sz="40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стану</a:t>
            </a:r>
            <a:r>
              <a:rPr lang="en-US" sz="40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40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довкілля</a:t>
            </a:r>
            <a:r>
              <a:rPr lang="en-US" sz="40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(</a:t>
            </a:r>
            <a:r>
              <a:rPr lang="en-US" sz="40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екології</a:t>
            </a:r>
            <a:r>
              <a:rPr lang="en-US" sz="40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)</a:t>
            </a:r>
            <a:endParaRPr sz="40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2" name="Google Shape;162;g210c08ab949_0_51"/>
          <p:cNvSpPr txBox="1"/>
          <p:nvPr/>
        </p:nvSpPr>
        <p:spPr>
          <a:xfrm>
            <a:off x="715200" y="4900875"/>
            <a:ext cx="11048100" cy="141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marR="0" lvl="0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Char char="-"/>
            </a:pPr>
            <a:r>
              <a:rPr lang="en-US" sz="40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На</a:t>
            </a:r>
            <a:r>
              <a:rPr lang="en-US" sz="40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8 - 12% - від </a:t>
            </a:r>
            <a:r>
              <a:rPr lang="en-US" sz="40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роботи</a:t>
            </a:r>
            <a:r>
              <a:rPr lang="en-US" sz="40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</a:t>
            </a:r>
            <a:r>
              <a:rPr lang="en-US" sz="40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національної</a:t>
            </a:r>
            <a:r>
              <a:rPr lang="en-US" sz="40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40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системи</a:t>
            </a:r>
            <a:r>
              <a:rPr lang="en-US" sz="40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40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охорони</a:t>
            </a:r>
            <a:r>
              <a:rPr lang="en-US" sz="40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40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здоров’я</a:t>
            </a:r>
            <a:endParaRPr sz="40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g210c08ab949_0_58"/>
          <p:cNvSpPr txBox="1">
            <a:spLocks noGrp="1"/>
          </p:cNvSpPr>
          <p:nvPr>
            <p:ph type="title"/>
          </p:nvPr>
        </p:nvSpPr>
        <p:spPr>
          <a:xfrm>
            <a:off x="2214550" y="376800"/>
            <a:ext cx="10515600" cy="53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54054"/>
              <a:buNone/>
            </a:pPr>
            <a:r>
              <a:rPr lang="en-US" dirty="0" err="1"/>
              <a:t>Основи</a:t>
            </a:r>
            <a:r>
              <a:rPr lang="en-US" dirty="0"/>
              <a:t> здорового способу життя</a:t>
            </a:r>
            <a:endParaRPr dirty="0"/>
          </a:p>
        </p:txBody>
      </p:sp>
      <p:sp>
        <p:nvSpPr>
          <p:cNvPr id="168" name="Google Shape;168;g210c08ab949_0_58"/>
          <p:cNvSpPr txBox="1">
            <a:spLocks noGrp="1"/>
          </p:cNvSpPr>
          <p:nvPr>
            <p:ph type="body" idx="1"/>
          </p:nvPr>
        </p:nvSpPr>
        <p:spPr>
          <a:xfrm>
            <a:off x="1106775" y="1109375"/>
            <a:ext cx="10515600" cy="66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</a:pPr>
            <a:r>
              <a:rPr lang="en-US" sz="3100" dirty="0"/>
              <a:t>В </a:t>
            </a:r>
            <a:r>
              <a:rPr lang="en-US" sz="3100" dirty="0" err="1"/>
              <a:t>основи</a:t>
            </a:r>
            <a:r>
              <a:rPr lang="en-US" sz="3100" dirty="0"/>
              <a:t> здорового способу життя </a:t>
            </a:r>
            <a:r>
              <a:rPr lang="en-US" sz="3100" dirty="0" err="1"/>
              <a:t>входять</a:t>
            </a:r>
            <a:r>
              <a:rPr lang="en-US" sz="3100" dirty="0"/>
              <a:t>:</a:t>
            </a:r>
            <a:endParaRPr sz="3100" dirty="0"/>
          </a:p>
        </p:txBody>
      </p:sp>
      <p:sp>
        <p:nvSpPr>
          <p:cNvPr id="169" name="Google Shape;169;g210c08ab949_0_58"/>
          <p:cNvSpPr txBox="1"/>
          <p:nvPr/>
        </p:nvSpPr>
        <p:spPr>
          <a:xfrm>
            <a:off x="1106775" y="1772675"/>
            <a:ext cx="10314000" cy="178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marR="0" lvl="0" indent="-431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Char char="●"/>
            </a:pPr>
            <a:r>
              <a:rPr lang="en-US" sz="32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Виховання</a:t>
            </a:r>
            <a:r>
              <a:rPr lang="en-US" sz="3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2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здорових</a:t>
            </a:r>
            <a:r>
              <a:rPr lang="en-US" sz="3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2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звичок</a:t>
            </a:r>
            <a:r>
              <a:rPr lang="en-US" sz="3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та </a:t>
            </a:r>
            <a:r>
              <a:rPr lang="en-US" sz="32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навичок</a:t>
            </a:r>
            <a:r>
              <a:rPr lang="en-US" sz="3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з </a:t>
            </a:r>
            <a:r>
              <a:rPr lang="en-US" sz="32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раннього</a:t>
            </a:r>
            <a:r>
              <a:rPr lang="en-US" sz="3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2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дитинства</a:t>
            </a:r>
            <a:r>
              <a:rPr lang="en-US" sz="3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;</a:t>
            </a:r>
            <a:endParaRPr sz="3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endParaRPr sz="4000" b="0" i="0" u="none" strike="noStrike" cap="none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0" name="Google Shape;170;g210c08ab949_0_58"/>
          <p:cNvSpPr txBox="1"/>
          <p:nvPr/>
        </p:nvSpPr>
        <p:spPr>
          <a:xfrm>
            <a:off x="1106775" y="2844150"/>
            <a:ext cx="10314000" cy="116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marR="0" lvl="0" indent="-431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Char char="●"/>
            </a:pPr>
            <a:r>
              <a:rPr lang="en-US" sz="32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Безпечне</a:t>
            </a:r>
            <a:r>
              <a:rPr lang="en-US" sz="3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та </a:t>
            </a:r>
            <a:r>
              <a:rPr lang="en-US" sz="32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сприятливе</a:t>
            </a:r>
            <a:r>
              <a:rPr lang="en-US" sz="3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2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довкілля</a:t>
            </a:r>
            <a:r>
              <a:rPr lang="en-US" sz="3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en-US" sz="32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знання</a:t>
            </a:r>
            <a:r>
              <a:rPr lang="en-US" sz="3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2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про</a:t>
            </a:r>
            <a:r>
              <a:rPr lang="en-US" sz="3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2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вплив</a:t>
            </a:r>
            <a:r>
              <a:rPr lang="en-US" sz="3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2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предметів</a:t>
            </a:r>
            <a:r>
              <a:rPr lang="en-US" sz="3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2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на</a:t>
            </a:r>
            <a:r>
              <a:rPr lang="en-US" sz="3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2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здоров’я</a:t>
            </a:r>
            <a:r>
              <a:rPr lang="en-US" sz="3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;</a:t>
            </a:r>
            <a:endParaRPr sz="3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1" name="Google Shape;171;g210c08ab949_0_58"/>
          <p:cNvSpPr txBox="1"/>
          <p:nvPr/>
        </p:nvSpPr>
        <p:spPr>
          <a:xfrm>
            <a:off x="1106775" y="4013850"/>
            <a:ext cx="10314000" cy="116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marR="0" lvl="0" indent="-431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Char char="●"/>
            </a:pPr>
            <a:r>
              <a:rPr lang="en-US" sz="32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Відмова</a:t>
            </a:r>
            <a:r>
              <a:rPr lang="en-US" sz="3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від </a:t>
            </a:r>
            <a:r>
              <a:rPr lang="en-US" sz="32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шкідливих</a:t>
            </a:r>
            <a:r>
              <a:rPr lang="en-US" sz="3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2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звичок</a:t>
            </a:r>
            <a:r>
              <a:rPr lang="en-US" sz="3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- </a:t>
            </a:r>
            <a:r>
              <a:rPr lang="en-US" sz="32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вживання</a:t>
            </a:r>
            <a:r>
              <a:rPr lang="en-US" sz="3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2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алкоголю</a:t>
            </a:r>
            <a:r>
              <a:rPr lang="en-US" sz="3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en-US" sz="32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куріння</a:t>
            </a:r>
            <a:r>
              <a:rPr lang="en-US" sz="3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en-US" sz="32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наркотиків</a:t>
            </a:r>
            <a:r>
              <a:rPr lang="en-US" sz="3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;</a:t>
            </a:r>
            <a:endParaRPr sz="3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2" name="Google Shape;172;g210c08ab949_0_58"/>
          <p:cNvSpPr txBox="1"/>
          <p:nvPr/>
        </p:nvSpPr>
        <p:spPr>
          <a:xfrm>
            <a:off x="1106775" y="5397125"/>
            <a:ext cx="10742700" cy="150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marR="38100" lvl="0" indent="-406400" algn="l" rtl="0">
              <a:lnSpc>
                <a:spcPct val="128571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●"/>
            </a:pPr>
            <a:r>
              <a:rPr lang="en-US" sz="2800" b="0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Помірне</a:t>
            </a:r>
            <a:r>
              <a:rPr lang="en-US" sz="28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800" b="0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харчування</a:t>
            </a:r>
            <a:r>
              <a:rPr lang="en-US" sz="28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- </a:t>
            </a:r>
            <a:r>
              <a:rPr lang="en-US" sz="2800" b="0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відповідне</a:t>
            </a:r>
            <a:r>
              <a:rPr lang="en-US" sz="28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800" b="0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фізіологічним</a:t>
            </a:r>
            <a:r>
              <a:rPr lang="en-US" sz="28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800" b="0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особливостям</a:t>
            </a:r>
            <a:r>
              <a:rPr lang="en-US" sz="28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людини, </a:t>
            </a:r>
            <a:r>
              <a:rPr lang="en-US" sz="2800" b="0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знання</a:t>
            </a:r>
            <a:r>
              <a:rPr lang="en-US" sz="28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800" b="0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якості</a:t>
            </a:r>
            <a:r>
              <a:rPr lang="en-US" sz="28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800" b="0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уживаних</a:t>
            </a:r>
            <a:r>
              <a:rPr lang="en-US" sz="28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800" b="0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продуктів</a:t>
            </a:r>
            <a:endParaRPr sz="28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g210c08ab949_0_64"/>
          <p:cNvSpPr txBox="1">
            <a:spLocks noGrp="1"/>
          </p:cNvSpPr>
          <p:nvPr>
            <p:ph type="body" idx="1"/>
          </p:nvPr>
        </p:nvSpPr>
        <p:spPr>
          <a:xfrm>
            <a:off x="723450" y="446875"/>
            <a:ext cx="10745100" cy="231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3000" dirty="0">
              <a:highlight>
                <a:srgbClr val="B6D7A8"/>
              </a:highlight>
            </a:endParaRPr>
          </a:p>
          <a:p>
            <a:pPr marL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ea typeface="Georgia"/>
                <a:cs typeface="Times New Roman" panose="02020603050405020304" pitchFamily="18" charset="0"/>
                <a:sym typeface="Georgia"/>
              </a:rPr>
              <a:t>Статтею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ea typeface="Georgia"/>
                <a:cs typeface="Times New Roman" panose="02020603050405020304" pitchFamily="18" charset="0"/>
                <a:sym typeface="Georgia"/>
              </a:rPr>
              <a:t> 3 </a:t>
            </a:r>
            <a:r>
              <a:rPr lang="uk-UA" dirty="0">
                <a:solidFill>
                  <a:schemeClr val="tx1"/>
                </a:solidFill>
                <a:latin typeface="Times New Roman" panose="02020603050405020304" pitchFamily="18" charset="0"/>
                <a:ea typeface="Georgia"/>
                <a:cs typeface="Times New Roman" panose="02020603050405020304" pitchFamily="18" charset="0"/>
                <a:sym typeface="Georgia"/>
              </a:rPr>
              <a:t>Основ законодавства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ea typeface="Georgia"/>
                <a:cs typeface="Times New Roman" panose="02020603050405020304" pitchFamily="18" charset="0"/>
                <a:sym typeface="Georgia"/>
              </a:rPr>
              <a:t>України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ea typeface="Georgia"/>
                <a:cs typeface="Times New Roman" panose="02020603050405020304" pitchFamily="18" charset="0"/>
                <a:sym typeface="Georgia"/>
              </a:rPr>
              <a:t> </a:t>
            </a:r>
            <a:r>
              <a:rPr lang="uk-UA" dirty="0">
                <a:solidFill>
                  <a:schemeClr val="tx1"/>
                </a:solidFill>
                <a:latin typeface="Times New Roman" panose="02020603050405020304" pitchFamily="18" charset="0"/>
                <a:ea typeface="Georgia"/>
                <a:cs typeface="Times New Roman" panose="02020603050405020304" pitchFamily="18" charset="0"/>
                <a:sym typeface="Georgia"/>
              </a:rPr>
              <a:t>про охорону здоров’я  -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ea typeface="Georgia"/>
                <a:cs typeface="Times New Roman" panose="02020603050405020304" pitchFamily="18" charset="0"/>
                <a:sym typeface="Georgia"/>
              </a:rPr>
              <a:t>здоров`я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ea typeface="Georgia"/>
                <a:cs typeface="Times New Roman" panose="02020603050405020304" pitchFamily="18" charset="0"/>
                <a:sym typeface="Georgia"/>
              </a:rPr>
              <a:t> людини,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ea typeface="Georgia"/>
                <a:cs typeface="Times New Roman" panose="02020603050405020304" pitchFamily="18" charset="0"/>
                <a:sym typeface="Georgia"/>
              </a:rPr>
              <a:t>як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ea typeface="Georgia"/>
                <a:cs typeface="Times New Roman" panose="02020603050405020304" pitchFamily="18" charset="0"/>
                <a:sym typeface="Georgia"/>
              </a:rPr>
              <a:t> і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ea typeface="Georgia"/>
                <a:cs typeface="Times New Roman" panose="02020603050405020304" pitchFamily="18" charset="0"/>
                <a:sym typeface="Georgia"/>
              </a:rPr>
              <a:t>її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ea typeface="Georgia"/>
                <a:cs typeface="Times New Roman" panose="02020603050405020304" pitchFamily="18" charset="0"/>
                <a:sym typeface="Georgia"/>
              </a:rPr>
              <a:t> життя,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ea typeface="Georgia"/>
                <a:cs typeface="Times New Roman" panose="02020603050405020304" pitchFamily="18" charset="0"/>
                <a:sym typeface="Georgia"/>
              </a:rPr>
              <a:t>особиста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ea typeface="Georgia"/>
                <a:cs typeface="Times New Roman" panose="02020603050405020304" pitchFamily="18" charset="0"/>
                <a:sym typeface="Georgia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ea typeface="Georgia"/>
                <a:cs typeface="Times New Roman" panose="02020603050405020304" pitchFamily="18" charset="0"/>
                <a:sym typeface="Georgia"/>
              </a:rPr>
              <a:t>честь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ea typeface="Georgia"/>
                <a:cs typeface="Times New Roman" panose="02020603050405020304" pitchFamily="18" charset="0"/>
                <a:sym typeface="Georgia"/>
              </a:rPr>
              <a:t> і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ea typeface="Georgia"/>
                <a:cs typeface="Times New Roman" panose="02020603050405020304" pitchFamily="18" charset="0"/>
                <a:sym typeface="Georgia"/>
              </a:rPr>
              <a:t>гідність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ea typeface="Georgia"/>
                <a:cs typeface="Times New Roman" panose="02020603050405020304" pitchFamily="18" charset="0"/>
                <a:sym typeface="Georgia"/>
              </a:rPr>
              <a:t>,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ea typeface="Georgia"/>
                <a:cs typeface="Times New Roman" panose="02020603050405020304" pitchFamily="18" charset="0"/>
                <a:sym typeface="Georgia"/>
              </a:rPr>
              <a:t>недоторканність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ea typeface="Georgia"/>
                <a:cs typeface="Times New Roman" panose="02020603050405020304" pitchFamily="18" charset="0"/>
                <a:sym typeface="Georgia"/>
              </a:rPr>
              <a:t> та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ea typeface="Georgia"/>
                <a:cs typeface="Times New Roman" panose="02020603050405020304" pitchFamily="18" charset="0"/>
                <a:sym typeface="Georgia"/>
              </a:rPr>
              <a:t>безпека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ea typeface="Georgia"/>
                <a:cs typeface="Times New Roman" panose="02020603050405020304" pitchFamily="18" charset="0"/>
                <a:sym typeface="Georgia"/>
              </a:rPr>
              <a:t>,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ea typeface="Georgia"/>
                <a:cs typeface="Times New Roman" panose="02020603050405020304" pitchFamily="18" charset="0"/>
                <a:sym typeface="Georgia"/>
              </a:rPr>
              <a:t>визначене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ea typeface="Georgia"/>
                <a:cs typeface="Times New Roman" panose="02020603050405020304" pitchFamily="18" charset="0"/>
                <a:sym typeface="Georgia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ea typeface="Georgia"/>
                <a:cs typeface="Times New Roman" panose="02020603050405020304" pitchFamily="18" charset="0"/>
                <a:sym typeface="Georgia"/>
              </a:rPr>
              <a:t>найвищою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ea typeface="Georgia"/>
                <a:cs typeface="Times New Roman" panose="02020603050405020304" pitchFamily="18" charset="0"/>
                <a:sym typeface="Georgia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ea typeface="Georgia"/>
                <a:cs typeface="Times New Roman" panose="02020603050405020304" pitchFamily="18" charset="0"/>
                <a:sym typeface="Georgia"/>
              </a:rPr>
              <a:t>соціальною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ea typeface="Georgia"/>
                <a:cs typeface="Times New Roman" panose="02020603050405020304" pitchFamily="18" charset="0"/>
                <a:sym typeface="Georgia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ea typeface="Georgia"/>
                <a:cs typeface="Times New Roman" panose="02020603050405020304" pitchFamily="18" charset="0"/>
                <a:sym typeface="Georgia"/>
              </a:rPr>
              <a:t>цінністю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ea typeface="Georgia"/>
                <a:cs typeface="Times New Roman" panose="02020603050405020304" pitchFamily="18" charset="0"/>
                <a:sym typeface="Georgia"/>
              </a:rPr>
              <a:t>. </a:t>
            </a:r>
            <a:endParaRPr dirty="0">
              <a:solidFill>
                <a:schemeClr val="tx1"/>
              </a:solidFill>
              <a:latin typeface="Times New Roman" panose="02020603050405020304" pitchFamily="18" charset="0"/>
              <a:ea typeface="Georgia"/>
              <a:cs typeface="Times New Roman" panose="02020603050405020304" pitchFamily="18" charset="0"/>
              <a:sym typeface="Georgia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dirty="0">
              <a:highlight>
                <a:srgbClr val="6AA84F"/>
              </a:highlight>
              <a:latin typeface="Georgia"/>
              <a:ea typeface="Georgia"/>
              <a:cs typeface="Georgia"/>
              <a:sym typeface="Georgia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dirty="0">
              <a:highlight>
                <a:srgbClr val="6AA84F"/>
              </a:highlight>
              <a:latin typeface="Georgia"/>
              <a:ea typeface="Georgia"/>
              <a:cs typeface="Georgia"/>
              <a:sym typeface="Georgia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dirty="0">
              <a:highlight>
                <a:srgbClr val="6AA84F"/>
              </a:highlight>
              <a:latin typeface="Georgia"/>
              <a:ea typeface="Georgia"/>
              <a:cs typeface="Georgia"/>
              <a:sym typeface="Georgia"/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</a:pPr>
            <a:endParaRPr dirty="0"/>
          </a:p>
        </p:txBody>
      </p:sp>
      <p:sp>
        <p:nvSpPr>
          <p:cNvPr id="178" name="Google Shape;178;g210c08ab949_0_64"/>
          <p:cNvSpPr txBox="1"/>
          <p:nvPr/>
        </p:nvSpPr>
        <p:spPr>
          <a:xfrm>
            <a:off x="723450" y="2733300"/>
            <a:ext cx="10314000" cy="139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Згідно із статтею 49 Конституції України кожен має право на охорону здоров`я.</a:t>
            </a:r>
            <a:endParaRPr sz="280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79" name="Google Shape;179;g210c08ab949_0_6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332725" y="3435525"/>
            <a:ext cx="2551400" cy="3064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g21128f22748_0_4"/>
          <p:cNvSpPr txBox="1"/>
          <p:nvPr/>
        </p:nvSpPr>
        <p:spPr>
          <a:xfrm>
            <a:off x="1128050" y="805775"/>
            <a:ext cx="10314000" cy="22775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lvl="0" algn="just"/>
            <a:r>
              <a:rPr lang="en-US" sz="4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У </a:t>
            </a:r>
            <a:r>
              <a:rPr lang="en-US" sz="32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статті</a:t>
            </a:r>
            <a:r>
              <a:rPr lang="en-US" sz="3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3 </a:t>
            </a:r>
            <a:r>
              <a:rPr lang="ru-RU" sz="3200" dirty="0">
                <a:latin typeface="Times New Roman CYR" panose="02020603050405020304" pitchFamily="18" charset="0"/>
                <a:ea typeface="Calibri" panose="020F0502020204030204" pitchFamily="34" charset="0"/>
              </a:rPr>
              <a:t>Основ </a:t>
            </a:r>
            <a:r>
              <a:rPr lang="ru-RU" sz="3200" dirty="0" err="1">
                <a:latin typeface="Times New Roman CYR" panose="02020603050405020304" pitchFamily="18" charset="0"/>
                <a:ea typeface="Calibri" panose="020F0502020204030204" pitchFamily="34" charset="0"/>
              </a:rPr>
              <a:t>законодавства</a:t>
            </a:r>
            <a:r>
              <a:rPr lang="ru-RU" sz="3200" dirty="0">
                <a:latin typeface="Times New Roman CYR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3200" dirty="0" err="1">
                <a:latin typeface="Times New Roman CYR" panose="02020603050405020304" pitchFamily="18" charset="0"/>
                <a:ea typeface="Calibri" panose="020F0502020204030204" pitchFamily="34" charset="0"/>
              </a:rPr>
              <a:t>України</a:t>
            </a:r>
            <a:r>
              <a:rPr lang="ru-RU" sz="3200" dirty="0">
                <a:latin typeface="Times New Roman CYR" panose="02020603050405020304" pitchFamily="18" charset="0"/>
                <a:ea typeface="Calibri" panose="020F0502020204030204" pitchFamily="34" charset="0"/>
              </a:rPr>
              <a:t> про </a:t>
            </a:r>
            <a:r>
              <a:rPr lang="ru-RU" sz="3200" dirty="0" err="1">
                <a:latin typeface="Times New Roman CYR" panose="02020603050405020304" pitchFamily="18" charset="0"/>
                <a:ea typeface="Calibri" panose="020F0502020204030204" pitchFamily="34" charset="0"/>
              </a:rPr>
              <a:t>охорону</a:t>
            </a:r>
            <a:r>
              <a:rPr lang="ru-RU" sz="3200" dirty="0">
                <a:latin typeface="Times New Roman CYR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3200" dirty="0" err="1">
                <a:latin typeface="Times New Roman CYR" panose="02020603050405020304" pitchFamily="18" charset="0"/>
                <a:ea typeface="Calibri" panose="020F0502020204030204" pitchFamily="34" charset="0"/>
              </a:rPr>
              <a:t>здоров‘я</a:t>
            </a:r>
            <a:r>
              <a:rPr lang="ru-RU" sz="3200" dirty="0">
                <a:latin typeface="Times New Roman CYR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32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здоров`я</a:t>
            </a:r>
            <a:r>
              <a:rPr lang="en-US" sz="3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2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визначається</a:t>
            </a:r>
            <a:r>
              <a:rPr lang="en-US" sz="3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2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як</a:t>
            </a:r>
            <a:r>
              <a:rPr lang="en-US" sz="3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2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стан</a:t>
            </a:r>
            <a:r>
              <a:rPr lang="en-US" sz="3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2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повного</a:t>
            </a:r>
            <a:r>
              <a:rPr lang="en-US" sz="3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2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фізичного</a:t>
            </a:r>
            <a:r>
              <a:rPr lang="en-US" sz="3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en-US" sz="32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душевного</a:t>
            </a:r>
            <a:r>
              <a:rPr lang="en-US" sz="3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і </a:t>
            </a:r>
            <a:r>
              <a:rPr lang="en-US" sz="32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соціального</a:t>
            </a:r>
            <a:r>
              <a:rPr lang="en-US" sz="3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2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благополуччя</a:t>
            </a:r>
            <a:r>
              <a:rPr lang="en-US" sz="3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а не </a:t>
            </a:r>
            <a:r>
              <a:rPr lang="en-US" sz="32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тільки</a:t>
            </a:r>
            <a:r>
              <a:rPr lang="en-US" sz="3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2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відсутність</a:t>
            </a:r>
            <a:r>
              <a:rPr lang="en-US" sz="3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2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хвороб</a:t>
            </a:r>
            <a:r>
              <a:rPr lang="en-US" sz="3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і </a:t>
            </a:r>
            <a:r>
              <a:rPr lang="en-US" sz="32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фізичних</a:t>
            </a:r>
            <a:r>
              <a:rPr lang="en-US" sz="3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2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дефектів</a:t>
            </a:r>
            <a:endParaRPr sz="32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85" name="Google Shape;185;g21128f22748_0_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497782" y="2943125"/>
            <a:ext cx="3350543" cy="34496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ru-RU" sz="3600" dirty="0">
                <a:solidFill>
                  <a:srgbClr val="33333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Увесь</a:t>
            </a:r>
            <a:r>
              <a:rPr lang="en-US" sz="3600" dirty="0">
                <a:solidFill>
                  <a:srgbClr val="33333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r>
              <a:rPr lang="ru-RU" sz="3600" dirty="0" err="1">
                <a:solidFill>
                  <a:srgbClr val="33333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сенс</a:t>
            </a:r>
            <a:r>
              <a:rPr lang="en-US" sz="3600" dirty="0">
                <a:solidFill>
                  <a:srgbClr val="33333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r>
              <a:rPr lang="ru-RU" sz="3600" dirty="0" err="1">
                <a:solidFill>
                  <a:srgbClr val="33333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людського</a:t>
            </a:r>
            <a:r>
              <a:rPr lang="en-US" sz="3600" dirty="0">
                <a:solidFill>
                  <a:srgbClr val="33333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r>
              <a:rPr lang="ru-RU" sz="3600" dirty="0" err="1">
                <a:solidFill>
                  <a:srgbClr val="33333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життя</a:t>
            </a:r>
            <a:r>
              <a:rPr lang="en-US" sz="3600" dirty="0">
                <a:solidFill>
                  <a:srgbClr val="33333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r>
              <a:rPr lang="ru-RU" sz="3600" dirty="0" err="1">
                <a:solidFill>
                  <a:srgbClr val="33333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полягає</a:t>
            </a:r>
            <a:r>
              <a:rPr lang="en-US" sz="3600" dirty="0">
                <a:solidFill>
                  <a:srgbClr val="33333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r>
              <a:rPr lang="ru-RU" sz="3600" dirty="0">
                <a:solidFill>
                  <a:srgbClr val="33333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</a:t>
            </a:r>
            <a:r>
              <a:rPr lang="en-US" sz="3600" dirty="0">
                <a:solidFill>
                  <a:srgbClr val="33333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r>
              <a:rPr lang="ru-RU" sz="3600" dirty="0">
                <a:solidFill>
                  <a:srgbClr val="33333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тому,</a:t>
            </a:r>
            <a:r>
              <a:rPr lang="en-US" sz="3600" dirty="0">
                <a:solidFill>
                  <a:srgbClr val="33333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r>
              <a:rPr lang="ru-RU" sz="3600" dirty="0" err="1">
                <a:solidFill>
                  <a:srgbClr val="33333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щоб</a:t>
            </a:r>
            <a:r>
              <a:rPr lang="en-US" sz="3600" dirty="0">
                <a:solidFill>
                  <a:srgbClr val="33333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r>
              <a:rPr lang="ru-RU" sz="3600" dirty="0" err="1">
                <a:solidFill>
                  <a:srgbClr val="33333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розвивати</a:t>
            </a:r>
            <a:r>
              <a:rPr lang="en-US" sz="3600" dirty="0">
                <a:solidFill>
                  <a:srgbClr val="33333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r>
              <a:rPr lang="ru-RU" sz="3600" dirty="0" err="1">
                <a:solidFill>
                  <a:srgbClr val="33333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своє</a:t>
            </a:r>
            <a:r>
              <a:rPr lang="en-US" sz="3600" dirty="0">
                <a:solidFill>
                  <a:srgbClr val="33333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r>
              <a:rPr lang="ru-RU" sz="3600" dirty="0">
                <a:solidFill>
                  <a:srgbClr val="33333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«я» - </a:t>
            </a:r>
            <a:r>
              <a:rPr lang="ru-RU" sz="3600" dirty="0" err="1">
                <a:solidFill>
                  <a:srgbClr val="33333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То́мас</a:t>
            </a:r>
            <a:r>
              <a:rPr lang="en-US" sz="3600" dirty="0">
                <a:solidFill>
                  <a:srgbClr val="33333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r>
              <a:rPr lang="ru-RU" sz="3600" b="1" dirty="0" err="1">
                <a:solidFill>
                  <a:srgbClr val="33333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Карле́йль</a:t>
            </a:r>
            <a:r>
              <a:rPr lang="en-US" sz="3600" dirty="0">
                <a:solidFill>
                  <a:srgbClr val="33333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r>
              <a:rPr lang="ru-RU" sz="3600" dirty="0">
                <a:solidFill>
                  <a:srgbClr val="33333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(1795—1881) — </a:t>
            </a:r>
            <a:r>
              <a:rPr lang="ru-RU" sz="3600" dirty="0" err="1">
                <a:solidFill>
                  <a:srgbClr val="33333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британський</a:t>
            </a:r>
            <a:r>
              <a:rPr lang="ru-RU" sz="3600" dirty="0">
                <a:solidFill>
                  <a:srgbClr val="33333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solidFill>
                  <a:srgbClr val="33333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письменник</a:t>
            </a:r>
            <a:r>
              <a:rPr lang="ru-RU" sz="3600" dirty="0">
                <a:solidFill>
                  <a:srgbClr val="33333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ru-RU" sz="3600" dirty="0" err="1">
                <a:solidFill>
                  <a:srgbClr val="33333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публіцист</a:t>
            </a:r>
            <a:r>
              <a:rPr lang="ru-RU" sz="3600" dirty="0">
                <a:solidFill>
                  <a:srgbClr val="33333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ru-RU" sz="3600" dirty="0" err="1">
                <a:solidFill>
                  <a:srgbClr val="33333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історик</a:t>
            </a:r>
            <a:r>
              <a:rPr lang="ru-RU" sz="3600" dirty="0">
                <a:solidFill>
                  <a:srgbClr val="33333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і </a:t>
            </a:r>
            <a:r>
              <a:rPr lang="ru-RU" sz="3600" dirty="0" err="1">
                <a:solidFill>
                  <a:srgbClr val="33333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філософ</a:t>
            </a:r>
            <a:r>
              <a:rPr lang="ru-RU" sz="3600" dirty="0">
                <a:solidFill>
                  <a:srgbClr val="33333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ДІЙ!</a:t>
            </a:r>
            <a:endParaRPr lang="en-US" sz="36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63249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" descr="F:\Областной семинар 27.03.2018г\Creative-Backgrounds-PowerPoint-1014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381356" y="381000"/>
            <a:ext cx="7143800" cy="1845586"/>
          </a:xfrm>
        </p:spPr>
        <p:txBody>
          <a:bodyPr/>
          <a:lstStyle/>
          <a:p>
            <a:r>
              <a:rPr lang="ru-RU" sz="2400" dirty="0">
                <a:solidFill>
                  <a:schemeClr val="bg2">
                    <a:lumMod val="50000"/>
                  </a:schemeClr>
                </a:solidFill>
              </a:rPr>
              <a:t>«Біла ворона» - це метафора, яка використовується для характеристики особи, що має поведінку або систему цінностей, які відрізняються від інших осіб своєї спільноти.</a:t>
            </a:r>
            <a:endParaRPr lang="ru-RU" dirty="0">
              <a:solidFill>
                <a:schemeClr val="bg2">
                  <a:lumMod val="50000"/>
                </a:schemeClr>
              </a:solidFill>
              <a:effectLst/>
            </a:endParaRPr>
          </a:p>
        </p:txBody>
      </p:sp>
      <p:pic>
        <p:nvPicPr>
          <p:cNvPr id="4" name="Содержимое 3" descr="belaya_vorona.pn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3381356" y="2226586"/>
            <a:ext cx="6866000" cy="4282666"/>
          </a:xfrm>
        </p:spPr>
      </p:pic>
    </p:spTree>
    <p:extLst>
      <p:ext uri="{BB962C8B-B14F-4D97-AF65-F5344CB8AC3E}">
        <p14:creationId xmlns:p14="http://schemas.microsoft.com/office/powerpoint/2010/main" val="299531085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g1dd68ec452b_0_27"/>
          <p:cNvSpPr txBox="1"/>
          <p:nvPr/>
        </p:nvSpPr>
        <p:spPr>
          <a:xfrm>
            <a:off x="502920" y="2566525"/>
            <a:ext cx="11018520" cy="27084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5000" dirty="0">
                <a:latin typeface="Calibri" panose="020F0502020204030204" pitchFamily="34" charset="0"/>
                <a:cs typeface="Calibri" panose="020F0502020204030204" pitchFamily="34" charset="0"/>
                <a:sym typeface="Calibri"/>
              </a:rPr>
              <a:t>Девіація (від лат. </a:t>
            </a:r>
            <a:r>
              <a:rPr lang="en-US" sz="5000" dirty="0" err="1">
                <a:latin typeface="Calibri" panose="020F0502020204030204" pitchFamily="34" charset="0"/>
                <a:cs typeface="Calibri" panose="020F0502020204030204" pitchFamily="34" charset="0"/>
                <a:sym typeface="Calibri"/>
              </a:rPr>
              <a:t>Deviatio</a:t>
            </a:r>
            <a:r>
              <a:rPr lang="en-US" sz="5000" dirty="0">
                <a:latin typeface="Calibri" panose="020F0502020204030204" pitchFamily="34" charset="0"/>
                <a:cs typeface="Calibri" panose="020F0502020204030204" pitchFamily="34" charset="0"/>
                <a:sym typeface="Calibri"/>
              </a:rPr>
              <a:t> - </a:t>
            </a:r>
            <a:r>
              <a:rPr lang="en-US" sz="5000" dirty="0" err="1">
                <a:latin typeface="Calibri" panose="020F0502020204030204" pitchFamily="34" charset="0"/>
                <a:cs typeface="Calibri" panose="020F0502020204030204" pitchFamily="34" charset="0"/>
                <a:sym typeface="Calibri"/>
              </a:rPr>
              <a:t>відхилення</a:t>
            </a:r>
            <a:r>
              <a:rPr lang="en-US" sz="5000" dirty="0">
                <a:latin typeface="Calibri" panose="020F0502020204030204" pitchFamily="34" charset="0"/>
                <a:cs typeface="Calibri" panose="020F0502020204030204" pitchFamily="34" charset="0"/>
                <a:sym typeface="Calibri"/>
              </a:rPr>
              <a:t> в </a:t>
            </a:r>
            <a:r>
              <a:rPr lang="en-US" sz="5000" dirty="0" err="1">
                <a:latin typeface="Calibri" panose="020F0502020204030204" pitchFamily="34" charset="0"/>
                <a:cs typeface="Calibri" panose="020F0502020204030204" pitchFamily="34" charset="0"/>
                <a:sym typeface="Calibri"/>
              </a:rPr>
              <a:t>поведінці</a:t>
            </a:r>
            <a:r>
              <a:rPr lang="en-US" sz="5000" dirty="0">
                <a:latin typeface="Calibri" panose="020F0502020204030204" pitchFamily="34" charset="0"/>
                <a:cs typeface="Calibri" panose="020F0502020204030204" pitchFamily="34" charset="0"/>
                <a:sym typeface="Calibri"/>
              </a:rPr>
              <a:t>) </a:t>
            </a:r>
            <a:r>
              <a:rPr lang="en-US" sz="5000" dirty="0" err="1">
                <a:latin typeface="Calibri" panose="020F0502020204030204" pitchFamily="34" charset="0"/>
                <a:cs typeface="Calibri" panose="020F0502020204030204" pitchFamily="34" charset="0"/>
                <a:sym typeface="Calibri"/>
              </a:rPr>
              <a:t>поведінка</a:t>
            </a:r>
            <a:r>
              <a:rPr lang="en-US" sz="5000" dirty="0">
                <a:latin typeface="Calibri" panose="020F0502020204030204" pitchFamily="34" charset="0"/>
                <a:cs typeface="Calibri" panose="020F0502020204030204" pitchFamily="34" charset="0"/>
                <a:sym typeface="Calibri"/>
              </a:rPr>
              <a:t>, </a:t>
            </a:r>
            <a:r>
              <a:rPr lang="en-US" sz="5000" dirty="0" err="1">
                <a:latin typeface="Calibri" panose="020F0502020204030204" pitchFamily="34" charset="0"/>
                <a:cs typeface="Calibri" panose="020F0502020204030204" pitchFamily="34" charset="0"/>
                <a:sym typeface="Calibri"/>
              </a:rPr>
              <a:t>яка</a:t>
            </a:r>
            <a:r>
              <a:rPr lang="en-US" sz="5000" dirty="0">
                <a:latin typeface="Calibri" panose="020F0502020204030204" pitchFamily="34" charset="0"/>
                <a:cs typeface="Calibri" panose="020F0502020204030204" pitchFamily="34" charset="0"/>
                <a:sym typeface="Calibri"/>
              </a:rPr>
              <a:t> не </a:t>
            </a:r>
            <a:r>
              <a:rPr lang="en-US" sz="5000" dirty="0" err="1">
                <a:latin typeface="Calibri" panose="020F0502020204030204" pitchFamily="34" charset="0"/>
                <a:cs typeface="Calibri" panose="020F0502020204030204" pitchFamily="34" charset="0"/>
                <a:sym typeface="Calibri"/>
              </a:rPr>
              <a:t>узгоджується</a:t>
            </a:r>
            <a:r>
              <a:rPr lang="en-US" sz="5000" dirty="0">
                <a:latin typeface="Calibri" panose="020F0502020204030204" pitchFamily="34" charset="0"/>
                <a:cs typeface="Calibri" panose="020F0502020204030204" pitchFamily="34" charset="0"/>
                <a:sym typeface="Calibri"/>
              </a:rPr>
              <a:t> </a:t>
            </a:r>
            <a:r>
              <a:rPr lang="uk-UA" sz="5000" dirty="0">
                <a:latin typeface="Calibri" panose="020F0502020204030204" pitchFamily="34" charset="0"/>
                <a:cs typeface="Calibri" panose="020F0502020204030204" pitchFamily="34" charset="0"/>
                <a:sym typeface="Calibri"/>
              </a:rPr>
              <a:t>і</a:t>
            </a:r>
            <a:r>
              <a:rPr lang="en-US" sz="5000" dirty="0">
                <a:latin typeface="Calibri" panose="020F0502020204030204" pitchFamily="34" charset="0"/>
                <a:cs typeface="Calibri" panose="020F0502020204030204" pitchFamily="34" charset="0"/>
                <a:sym typeface="Calibri"/>
              </a:rPr>
              <a:t>з </a:t>
            </a:r>
            <a:r>
              <a:rPr lang="en-US" sz="5000" dirty="0" err="1">
                <a:latin typeface="Calibri" panose="020F0502020204030204" pitchFamily="34" charset="0"/>
                <a:cs typeface="Calibri" panose="020F0502020204030204" pitchFamily="34" charset="0"/>
                <a:sym typeface="Calibri"/>
              </a:rPr>
              <a:t>суспільними</a:t>
            </a:r>
            <a:r>
              <a:rPr lang="en-US" sz="5000" dirty="0">
                <a:latin typeface="Calibri" panose="020F0502020204030204" pitchFamily="34" charset="0"/>
                <a:cs typeface="Calibri" panose="020F0502020204030204" pitchFamily="34" charset="0"/>
                <a:sym typeface="Calibri"/>
              </a:rPr>
              <a:t> </a:t>
            </a:r>
            <a:r>
              <a:rPr lang="en-US" sz="5000" dirty="0" err="1">
                <a:latin typeface="Calibri" panose="020F0502020204030204" pitchFamily="34" charset="0"/>
                <a:cs typeface="Calibri" panose="020F0502020204030204" pitchFamily="34" charset="0"/>
                <a:sym typeface="Calibri"/>
              </a:rPr>
              <a:t>нормами</a:t>
            </a:r>
            <a:r>
              <a:rPr lang="en-US" sz="5000" dirty="0">
                <a:latin typeface="Calibri" panose="020F0502020204030204" pitchFamily="34" charset="0"/>
                <a:cs typeface="Calibri" panose="020F0502020204030204" pitchFamily="34" charset="0"/>
                <a:sym typeface="Calibri"/>
              </a:rPr>
              <a:t>.</a:t>
            </a:r>
            <a:endParaRPr sz="5000" dirty="0">
              <a:latin typeface="Calibri" panose="020F0502020204030204" pitchFamily="34" charset="0"/>
              <a:cs typeface="Calibri" panose="020F0502020204030204" pitchFamily="34" charset="0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4" name="Google Shape;84;g1dd68ec452b_0_27"/>
          <p:cNvSpPr txBox="1"/>
          <p:nvPr/>
        </p:nvSpPr>
        <p:spPr>
          <a:xfrm>
            <a:off x="1152630" y="521790"/>
            <a:ext cx="9719100" cy="11233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100"/>
              <a:buFont typeface="Arial"/>
              <a:buNone/>
            </a:pPr>
            <a:r>
              <a:rPr lang="en-US" sz="6100" dirty="0" err="1">
                <a:latin typeface="Calibri" panose="020F0502020204030204" pitchFamily="34" charset="0"/>
                <a:cs typeface="Calibri" panose="020F0502020204030204" pitchFamily="34" charset="0"/>
                <a:sym typeface="Calibri"/>
              </a:rPr>
              <a:t>Що</a:t>
            </a:r>
            <a:r>
              <a:rPr lang="en-US" sz="6100" dirty="0">
                <a:latin typeface="Calibri" panose="020F0502020204030204" pitchFamily="34" charset="0"/>
                <a:cs typeface="Calibri" panose="020F0502020204030204" pitchFamily="34" charset="0"/>
                <a:sym typeface="Calibri"/>
              </a:rPr>
              <a:t> </a:t>
            </a:r>
            <a:r>
              <a:rPr lang="en-US" sz="6100" dirty="0" err="1">
                <a:latin typeface="Calibri" panose="020F0502020204030204" pitchFamily="34" charset="0"/>
                <a:cs typeface="Calibri" panose="020F0502020204030204" pitchFamily="34" charset="0"/>
                <a:sym typeface="Calibri"/>
              </a:rPr>
              <a:t>таке</a:t>
            </a:r>
            <a:r>
              <a:rPr lang="en-US" sz="6100" dirty="0">
                <a:latin typeface="Calibri" panose="020F0502020204030204" pitchFamily="34" charset="0"/>
                <a:cs typeface="Calibri" panose="020F0502020204030204" pitchFamily="34" charset="0"/>
                <a:sym typeface="Calibri"/>
              </a:rPr>
              <a:t> </a:t>
            </a:r>
            <a:r>
              <a:rPr lang="en-US" sz="6100" dirty="0" err="1">
                <a:latin typeface="Calibri" panose="020F0502020204030204" pitchFamily="34" charset="0"/>
                <a:cs typeface="Calibri" panose="020F0502020204030204" pitchFamily="34" charset="0"/>
                <a:sym typeface="Calibri"/>
              </a:rPr>
              <a:t>девіація</a:t>
            </a:r>
            <a:r>
              <a:rPr lang="en-US" sz="6100" dirty="0">
                <a:latin typeface="Calibri" panose="020F0502020204030204" pitchFamily="34" charset="0"/>
                <a:cs typeface="Calibri" panose="020F0502020204030204" pitchFamily="34" charset="0"/>
                <a:sym typeface="Calibri"/>
              </a:rPr>
              <a:t>?</a:t>
            </a:r>
            <a:endParaRPr sz="6100" dirty="0">
              <a:latin typeface="Calibri" panose="020F0502020204030204" pitchFamily="34" charset="0"/>
              <a:cs typeface="Calibri" panose="020F0502020204030204" pitchFamily="34" charset="0"/>
              <a:sym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g1dd68ec452b_0_35"/>
          <p:cNvSpPr txBox="1"/>
          <p:nvPr/>
        </p:nvSpPr>
        <p:spPr>
          <a:xfrm>
            <a:off x="1216593" y="1221420"/>
            <a:ext cx="9529800" cy="11079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Arial"/>
              <a:buNone/>
            </a:pPr>
            <a:r>
              <a:rPr lang="en-US" sz="6000" dirty="0">
                <a:latin typeface="Calibri" panose="020F0502020204030204" pitchFamily="34" charset="0"/>
                <a:cs typeface="Calibri" panose="020F0502020204030204" pitchFamily="34" charset="0"/>
                <a:sym typeface="Calibri"/>
              </a:rPr>
              <a:t>1.Що </a:t>
            </a:r>
            <a:r>
              <a:rPr lang="en-US" sz="6000" dirty="0" err="1">
                <a:latin typeface="Calibri" panose="020F0502020204030204" pitchFamily="34" charset="0"/>
                <a:cs typeface="Calibri" panose="020F0502020204030204" pitchFamily="34" charset="0"/>
                <a:sym typeface="Calibri"/>
              </a:rPr>
              <a:t>таке</a:t>
            </a:r>
            <a:r>
              <a:rPr lang="en-US" sz="6000" dirty="0">
                <a:latin typeface="Calibri" panose="020F0502020204030204" pitchFamily="34" charset="0"/>
                <a:cs typeface="Calibri" panose="020F0502020204030204" pitchFamily="34" charset="0"/>
                <a:sym typeface="Calibri"/>
              </a:rPr>
              <a:t> </a:t>
            </a:r>
            <a:r>
              <a:rPr lang="en-US" sz="6000" dirty="0" err="1">
                <a:latin typeface="Calibri" panose="020F0502020204030204" pitchFamily="34" charset="0"/>
                <a:cs typeface="Calibri" panose="020F0502020204030204" pitchFamily="34" charset="0"/>
                <a:sym typeface="Calibri"/>
              </a:rPr>
              <a:t>норма</a:t>
            </a:r>
            <a:r>
              <a:rPr lang="en-US" sz="6000" dirty="0">
                <a:latin typeface="Calibri" panose="020F0502020204030204" pitchFamily="34" charset="0"/>
                <a:cs typeface="Calibri" panose="020F0502020204030204" pitchFamily="34" charset="0"/>
                <a:sym typeface="Calibri"/>
              </a:rPr>
              <a:t>?</a:t>
            </a:r>
            <a:endParaRPr sz="6000" dirty="0">
              <a:latin typeface="Calibri" panose="020F0502020204030204" pitchFamily="34" charset="0"/>
              <a:cs typeface="Calibri" panose="020F0502020204030204" pitchFamily="34" charset="0"/>
              <a:sym typeface="Calibri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2359199"/>
            <a:ext cx="10515600" cy="3817625"/>
          </a:xfrm>
        </p:spPr>
        <p:txBody>
          <a:bodyPr/>
          <a:lstStyle/>
          <a:p>
            <a:pPr algn="just"/>
            <a:r>
              <a:rPr lang="uk-UA" sz="4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Лат. </a:t>
            </a:r>
            <a:r>
              <a:rPr lang="uk-UA" sz="4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Norma</a:t>
            </a:r>
            <a:r>
              <a:rPr lang="uk-UA" sz="4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 правило, зразок, еталон.</a:t>
            </a:r>
          </a:p>
          <a:p>
            <a:pPr algn="just"/>
            <a:r>
              <a:rPr lang="uk-UA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Соціальна норма</a:t>
            </a:r>
            <a:r>
              <a:rPr lang="uk-UA" sz="4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це встановлені у суспільстві правила поведінки, що регулюють відносини між людьми, суспільне життя.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g1dd68ec452b_0_44"/>
          <p:cNvSpPr txBox="1">
            <a:spLocks noGrp="1"/>
          </p:cNvSpPr>
          <p:nvPr>
            <p:ph type="body" idx="1"/>
          </p:nvPr>
        </p:nvSpPr>
        <p:spPr>
          <a:xfrm>
            <a:off x="838200" y="868680"/>
            <a:ext cx="10515600" cy="53081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571500" lvl="0" indent="-571500">
              <a:buFontTx/>
              <a:buChar char="-"/>
            </a:pPr>
            <a:endParaRPr lang="uk-UA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71500" lvl="0" indent="-571500">
              <a:buFontTx/>
              <a:buChar char="-"/>
            </a:pPr>
            <a:r>
              <a:rPr lang="uk-UA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uk-UA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</a:t>
            </a:r>
            <a:r>
              <a:rPr lang="uk-UA" sz="3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ормальним у поведінці людей є все те, що зустрічається більш ніж у 50% випадків</a:t>
            </a:r>
            <a:r>
              <a:rPr lang="uk-UA" sz="3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</a:p>
          <a:p>
            <a:pPr marL="342900" lvl="0">
              <a:buFontTx/>
              <a:buChar char="-"/>
            </a:pPr>
            <a:r>
              <a:rPr lang="uk-UA" sz="3600" dirty="0">
                <a:latin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 10% людей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можуть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мати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значні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відхилення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поведінки</a:t>
            </a:r>
            <a:r>
              <a:rPr lang="ru-RU" sz="3600" dirty="0">
                <a:latin typeface="Calibri" panose="020F0502020204030204" pitchFamily="34" charset="0"/>
                <a:cs typeface="Times New Roman" panose="02020603050405020304" pitchFamily="18" charset="0"/>
              </a:rPr>
              <a:t>, </a:t>
            </a:r>
          </a:p>
          <a:p>
            <a:pPr marL="342900" lvl="0">
              <a:buFontTx/>
              <a:buChar char="-"/>
            </a:pPr>
            <a:r>
              <a:rPr lang="ru-RU" sz="3600" dirty="0">
                <a:latin typeface="Calibri" panose="020F0502020204030204" pitchFamily="34" charset="0"/>
                <a:cs typeface="Times New Roman" panose="02020603050405020304" pitchFamily="18" charset="0"/>
              </a:rPr>
              <a:t> -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близько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40% -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незначні</a:t>
            </a:r>
            <a:r>
              <a:rPr lang="ru-RU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	</a:t>
            </a:r>
            <a:endParaRPr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just"/>
            <a:r>
              <a:rPr lang="ru-RU" sz="4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Девіантна</a:t>
            </a:r>
            <a:r>
              <a:rPr lang="ru-RU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поведінка</a:t>
            </a:r>
            <a:r>
              <a:rPr lang="ru-RU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це </a:t>
            </a:r>
            <a:r>
              <a:rPr lang="ru-RU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поведінка</a:t>
            </a:r>
            <a:r>
              <a:rPr lang="ru-RU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людини</a:t>
            </a:r>
            <a:r>
              <a:rPr lang="ru-RU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або </a:t>
            </a:r>
            <a:r>
              <a:rPr lang="ru-RU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групи</a:t>
            </a:r>
            <a:r>
              <a:rPr lang="ru-RU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 яка </a:t>
            </a:r>
            <a:r>
              <a:rPr lang="ru-RU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відхиляється</a:t>
            </a:r>
            <a:r>
              <a:rPr lang="ru-RU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від </a:t>
            </a:r>
            <a:r>
              <a:rPr lang="ru-RU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загальноприйнятих</a:t>
            </a:r>
            <a:r>
              <a:rPr lang="ru-RU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суспільних</a:t>
            </a:r>
            <a:r>
              <a:rPr lang="ru-RU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державних</a:t>
            </a:r>
            <a:r>
              <a:rPr lang="ru-RU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норм, </a:t>
            </a:r>
            <a:r>
              <a:rPr lang="ru-RU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якими</a:t>
            </a:r>
            <a:r>
              <a:rPr lang="ru-RU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користуються</a:t>
            </a:r>
            <a:r>
              <a:rPr lang="ru-RU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саме</a:t>
            </a:r>
            <a:r>
              <a:rPr lang="ru-RU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 даний час і за </a:t>
            </a:r>
            <a:r>
              <a:rPr lang="ru-RU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сучасними</a:t>
            </a:r>
            <a:r>
              <a:rPr lang="ru-RU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цінностями</a:t>
            </a:r>
            <a:r>
              <a:rPr lang="ru-RU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2130891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0320" indent="340360" algn="just"/>
            <a:r>
              <a:rPr lang="uk-UA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Позитивна </a:t>
            </a:r>
            <a:r>
              <a:rPr lang="uk-UA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девіація</a:t>
            </a:r>
            <a:r>
              <a:rPr lang="uk-UA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 поведінка, що не викликає несхвалення, </a:t>
            </a:r>
            <a:r>
              <a:rPr lang="ru-RU" sz="4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і не </a:t>
            </a:r>
            <a:r>
              <a:rPr lang="ru-RU" sz="4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завдає</a:t>
            </a:r>
            <a:r>
              <a:rPr lang="ru-RU" sz="4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шкоди</a:t>
            </a:r>
            <a:r>
              <a:rPr lang="ru-RU" sz="4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оточуючим</a:t>
            </a:r>
            <a:r>
              <a:rPr lang="ru-RU" sz="4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людям,середовищу</a:t>
            </a:r>
            <a:r>
              <a:rPr lang="ru-RU" sz="4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4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самій</a:t>
            </a:r>
            <a:r>
              <a:rPr lang="ru-RU" sz="4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собі</a:t>
            </a:r>
            <a:r>
              <a:rPr lang="ru-RU" sz="4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20320" indent="340360" algn="just"/>
            <a:r>
              <a:rPr lang="ru-RU" sz="4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Така</a:t>
            </a:r>
            <a:r>
              <a:rPr lang="ru-RU" sz="4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поведінка</a:t>
            </a:r>
            <a:r>
              <a:rPr lang="ru-RU" sz="4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може</a:t>
            </a:r>
            <a:r>
              <a:rPr lang="ru-RU" sz="4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стати причиною </a:t>
            </a:r>
            <a:r>
              <a:rPr lang="ru-RU" sz="4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наукових</a:t>
            </a:r>
            <a:r>
              <a:rPr lang="ru-RU" sz="4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відкритт</a:t>
            </a:r>
            <a:r>
              <a:rPr lang="uk-UA" sz="4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ів</a:t>
            </a:r>
            <a:r>
              <a:rPr lang="uk-UA" sz="4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що призводять до прогресу, новаторства, проявом різних видів творчості </a:t>
            </a:r>
            <a:r>
              <a:rPr lang="uk-UA" sz="4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т.д</a:t>
            </a:r>
            <a:r>
              <a:rPr lang="uk-UA" sz="4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40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265657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uk-UA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Негативна </a:t>
            </a:r>
            <a:r>
              <a:rPr lang="uk-UA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девіація</a:t>
            </a:r>
            <a:endParaRPr lang="en-US" sz="4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114300" indent="0" algn="just">
              <a:buNone/>
            </a:pPr>
            <a:r>
              <a:rPr lang="ru-RU" sz="3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відхилення</a:t>
            </a:r>
            <a:r>
              <a:rPr lang="ru-RU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від </a:t>
            </a:r>
            <a:r>
              <a:rPr lang="ru-RU" sz="3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соціальних</a:t>
            </a:r>
            <a:r>
              <a:rPr lang="ru-RU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норм </a:t>
            </a:r>
            <a:r>
              <a:rPr lang="ru-RU" sz="3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завдає</a:t>
            </a:r>
            <a:r>
              <a:rPr lang="ru-RU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шкоди</a:t>
            </a:r>
            <a:r>
              <a:rPr lang="ru-RU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самій</a:t>
            </a:r>
            <a:r>
              <a:rPr lang="ru-RU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людині</a:t>
            </a:r>
            <a:r>
              <a:rPr lang="ru-RU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3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суспільству</a:t>
            </a:r>
            <a:r>
              <a:rPr lang="ru-RU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sz="3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якому</a:t>
            </a:r>
            <a:r>
              <a:rPr lang="ru-RU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вона </a:t>
            </a:r>
            <a:r>
              <a:rPr lang="ru-RU" sz="3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живе</a:t>
            </a:r>
            <a:r>
              <a:rPr lang="ru-RU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 , </a:t>
            </a:r>
            <a:r>
              <a:rPr lang="ru-RU" sz="3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навколишньому</a:t>
            </a:r>
            <a:r>
              <a:rPr lang="ru-RU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середовищу,і</a:t>
            </a:r>
            <a:r>
              <a:rPr lang="ru-RU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т.д. ми говоримо про </a:t>
            </a:r>
            <a:r>
              <a:rPr lang="ru-RU" sz="3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негативне</a:t>
            </a:r>
            <a:r>
              <a:rPr lang="ru-RU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відхилення</a:t>
            </a:r>
            <a:r>
              <a:rPr lang="ru-RU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ru-RU" sz="3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поведінці</a:t>
            </a:r>
            <a:r>
              <a:rPr lang="ru-RU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09726472"/>
      </p:ext>
    </p:extLst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850</TotalTime>
  <Words>1081</Words>
  <Application>Microsoft Office PowerPoint</Application>
  <PresentationFormat>Широкоэкранный</PresentationFormat>
  <Paragraphs>102</Paragraphs>
  <Slides>27</Slides>
  <Notes>12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27</vt:i4>
      </vt:variant>
    </vt:vector>
  </HeadingPairs>
  <TitlesOfParts>
    <vt:vector size="33" baseType="lpstr">
      <vt:lpstr>Arial</vt:lpstr>
      <vt:lpstr>Calibri</vt:lpstr>
      <vt:lpstr>Georgia</vt:lpstr>
      <vt:lpstr>Times New Roman</vt:lpstr>
      <vt:lpstr>Times New Roman CYR</vt:lpstr>
      <vt:lpstr>Simple Light</vt:lpstr>
      <vt:lpstr>Презентация PowerPoint</vt:lpstr>
      <vt:lpstr>Тема лекції:  «Сутність та теорії девіантної поведінки»</vt:lpstr>
      <vt:lpstr>«Біла ворона» - це метафора, яка використовується для характеристики особи, що має поведінку або систему цінностей, які відрізняються від інших осіб своєї спільноти.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Негативна девіація</vt:lpstr>
      <vt:lpstr>Ознаки негативної девіації</vt:lpstr>
      <vt:lpstr>«Делінквентна» поведінка </vt:lpstr>
      <vt:lpstr>Види девіації</vt:lpstr>
      <vt:lpstr>Причини девіантної поведінки.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Небезпекка наркоманії</vt:lpstr>
      <vt:lpstr>Суспільна думка</vt:lpstr>
      <vt:lpstr>Самооцінка</vt:lpstr>
      <vt:lpstr>Умій сказати ні, коли це</vt:lpstr>
      <vt:lpstr>Соціальне значення здорового способу життя</vt:lpstr>
      <vt:lpstr>Основи здорового способу життя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Марина Маркасьян</dc:creator>
  <cp:lastModifiedBy>Кравцов Марк</cp:lastModifiedBy>
  <cp:revision>61</cp:revision>
  <dcterms:created xsi:type="dcterms:W3CDTF">2023-02-07T21:36:41Z</dcterms:created>
  <dcterms:modified xsi:type="dcterms:W3CDTF">2026-04-14T18:11:45Z</dcterms:modified>
</cp:coreProperties>
</file>