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7" r:id="rId3"/>
    <p:sldId id="260" r:id="rId4"/>
    <p:sldId id="262" r:id="rId5"/>
    <p:sldId id="264" r:id="rId6"/>
    <p:sldId id="266" r:id="rId7"/>
    <p:sldId id="267" r:id="rId8"/>
    <p:sldId id="268" r:id="rId9"/>
    <p:sldId id="270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2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Стать</c:v>
                </c:pt>
              </c:strCache>
            </c:strRef>
          </c:tx>
          <c:explosion val="3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21E-4CAC-8F5A-58037CF444C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21E-4CAC-8F5A-58037CF444C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Жінки</c:v>
                </c:pt>
                <c:pt idx="1">
                  <c:v>Чоловіки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83</c:v>
                </c:pt>
                <c:pt idx="1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98-499C-B1D2-DA48CC961F32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6818270177165358"/>
          <c:y val="0.46631708499525815"/>
          <c:w val="0.11744697342519685"/>
          <c:h val="0.100704472151545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Знання про державну політику ЗСШ</c:v>
                </c:pt>
              </c:strCache>
            </c:strRef>
          </c:tx>
          <c:explosion val="3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EF0F-4778-B2B2-CBDC5225045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EF0F-4778-B2B2-CBDC5225045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EF0F-4778-B2B2-CBDC5225045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EF0F-4778-B2B2-CBDC5225045A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31 %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EF0F-4778-B2B2-CBDC5225045A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50 %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F0F-4778-B2B2-CBDC5225045A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12 %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EF0F-4778-B2B2-CBDC5225045A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7 %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F0F-4778-B2B2-CBDC5225045A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Нічого не чув</c:v>
                </c:pt>
                <c:pt idx="1">
                  <c:v>Маю деякі знання</c:v>
                </c:pt>
                <c:pt idx="2">
                  <c:v>Маю базові знання</c:v>
                </c:pt>
                <c:pt idx="3">
                  <c:v>Маю повноцінні знання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31</c:v>
                </c:pt>
                <c:pt idx="1">
                  <c:v>50</c:v>
                </c:pt>
                <c:pt idx="2">
                  <c:v>12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0F-4778-B2B2-CBDC5225045A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view3D>
      <c:rotX val="30"/>
      <c:rotY val="1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Статус</c:v>
                </c:pt>
              </c:strCache>
            </c:strRef>
          </c:tx>
          <c:explosion val="2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5E96-45CC-BF8D-3B331B346C9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5E96-45CC-BF8D-3B331B346C9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5E96-45CC-BF8D-3B331B346C9B}"/>
              </c:ext>
            </c:extLst>
          </c:dPt>
          <c:dPt>
            <c:idx val="3"/>
            <c:bubble3D val="0"/>
            <c:explosion val="3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5E96-45CC-BF8D-3B331B346C9B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85 %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5E96-45CC-BF8D-3B331B346C9B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rPr>
                      <a:t>12 %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5E96-45CC-BF8D-3B331B346C9B}"/>
                </c:ext>
              </c:extLst>
            </c:dLbl>
            <c:dLbl>
              <c:idx val="2"/>
              <c:layout>
                <c:manualLayout>
                  <c:x val="-1.2500000000000001E-2"/>
                  <c:y val="-9.3749994232898981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rPr>
                      <a:t>3 %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5E96-45CC-BF8D-3B331B346C9B}"/>
                </c:ext>
              </c:extLst>
            </c:dLbl>
            <c:dLbl>
              <c:idx val="3"/>
              <c:layout>
                <c:manualLayout>
                  <c:x val="5.729100483608997E-17"/>
                  <c:y val="4.921874697227196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accent4">
                            <a:lumMod val="75000"/>
                          </a:schemeClr>
                        </a:solidFill>
                      </a:rPr>
                      <a:t>0 %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E96-45CC-BF8D-3B331B346C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Студент</c:v>
                </c:pt>
                <c:pt idx="1">
                  <c:v>Працюю</c:v>
                </c:pt>
                <c:pt idx="2">
                  <c:v>Не працюю</c:v>
                </c:pt>
                <c:pt idx="3">
                  <c:v>Інше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85</c:v>
                </c:pt>
                <c:pt idx="1">
                  <c:v>12</c:v>
                </c:pt>
                <c:pt idx="2">
                  <c:v>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96-45CC-BF8D-3B331B346C9B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Причини відмовитись від вживання алкоголю</c:v>
                </c:pt>
              </c:strCache>
            </c:strRef>
          </c:tx>
          <c:explosion val="3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AA22-44DE-974D-ACD67F3E38E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AA22-44DE-974D-ACD67F3E38E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AA22-44DE-974D-ACD67F3E38E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6-AA22-44DE-974D-ACD67F3E38E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AA22-44DE-974D-ACD67F3E38E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AA22-44DE-974D-ACD67F3E38E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AA22-44DE-974D-ACD67F3E38E4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3 %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AA22-44DE-974D-ACD67F3E38E4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rPr>
                      <a:t>38 %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A22-44DE-974D-ACD67F3E38E4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t>0 %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AA22-44DE-974D-ACD67F3E38E4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accent4">
                            <a:lumMod val="75000"/>
                          </a:schemeClr>
                        </a:solidFill>
                      </a:rPr>
                      <a:t>23 %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AA22-44DE-974D-ACD67F3E38E4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accent5">
                            <a:lumMod val="75000"/>
                          </a:schemeClr>
                        </a:solidFill>
                      </a:rPr>
                      <a:t>10 %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AA22-44DE-974D-ACD67F3E38E4}"/>
                </c:ext>
              </c:extLst>
            </c:dLbl>
            <c:dLbl>
              <c:idx val="5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20 %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AA22-44DE-974D-ACD67F3E38E4}"/>
                </c:ext>
              </c:extLst>
            </c:dLbl>
            <c:dLbl>
              <c:idx val="6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rPr>
                      <a:t>6 %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AA22-44DE-974D-ACD67F3E38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Думка оточення</c:v>
                </c:pt>
                <c:pt idx="1">
                  <c:v>Турбота про своє здоров'я</c:v>
                </c:pt>
                <c:pt idx="2">
                  <c:v>Небезпека отруїтися неякісним алкоголем</c:v>
                </c:pt>
                <c:pt idx="3">
                  <c:v>Погане самопочуття після вживання алкоголю</c:v>
                </c:pt>
                <c:pt idx="4">
                  <c:v>Соціальна релама/ЗМІ</c:v>
                </c:pt>
                <c:pt idx="5">
                  <c:v>Не вживаю алкогольні вироби</c:v>
                </c:pt>
                <c:pt idx="6">
                  <c:v>Інше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3</c:v>
                </c:pt>
                <c:pt idx="1">
                  <c:v>38</c:v>
                </c:pt>
                <c:pt idx="2">
                  <c:v>0</c:v>
                </c:pt>
                <c:pt idx="3">
                  <c:v>23</c:v>
                </c:pt>
                <c:pt idx="4">
                  <c:v>10</c:v>
                </c:pt>
                <c:pt idx="5">
                  <c:v>20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22-44DE-974D-ACD67F3E38E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Причини кинути палити</c:v>
                </c:pt>
              </c:strCache>
            </c:strRef>
          </c:tx>
          <c:explosion val="3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D27E-4B18-90B6-493481E972B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D27E-4B18-90B6-493481E972B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D27E-4B18-90B6-493481E972B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6-D27E-4B18-90B6-493481E972B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D27E-4B18-90B6-493481E972B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D27E-4B18-90B6-493481E972B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D27E-4B18-90B6-493481E972B0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3 %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D27E-4B18-90B6-493481E972B0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14 %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D27E-4B18-90B6-493481E972B0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rPr>
                      <a:t>11 %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D27E-4B18-90B6-493481E972B0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accent4">
                            <a:lumMod val="75000"/>
                          </a:schemeClr>
                        </a:solidFill>
                      </a:rPr>
                      <a:t>6 %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D27E-4B18-90B6-493481E972B0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accent5">
                            <a:lumMod val="75000"/>
                          </a:schemeClr>
                        </a:solidFill>
                      </a:rPr>
                      <a:t>1 %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D27E-4B18-90B6-493481E972B0}"/>
                </c:ext>
              </c:extLst>
            </c:dLbl>
            <c:dLbl>
              <c:idx val="5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60 %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27E-4B18-90B6-493481E972B0}"/>
                </c:ext>
              </c:extLst>
            </c:dLbl>
            <c:dLbl>
              <c:idx val="6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rPr>
                      <a:t>5 %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D27E-4B18-90B6-493481E972B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Думка оточення</c:v>
                </c:pt>
                <c:pt idx="1">
                  <c:v>Турбота про своє здоров'я</c:v>
                </c:pt>
                <c:pt idx="2">
                  <c:v>Кохана людина не схвалює</c:v>
                </c:pt>
                <c:pt idx="3">
                  <c:v>Небезпека захворіти на рак</c:v>
                </c:pt>
                <c:pt idx="4">
                  <c:v>Соціальна реклама/ЗМІ</c:v>
                </c:pt>
                <c:pt idx="5">
                  <c:v>Не курю</c:v>
                </c:pt>
                <c:pt idx="6">
                  <c:v>Інше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3</c:v>
                </c:pt>
                <c:pt idx="1">
                  <c:v>14</c:v>
                </c:pt>
                <c:pt idx="2">
                  <c:v>11</c:v>
                </c:pt>
                <c:pt idx="3">
                  <c:v>6</c:v>
                </c:pt>
                <c:pt idx="4">
                  <c:v>1</c:v>
                </c:pt>
                <c:pt idx="5">
                  <c:v>60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7E-4B18-90B6-493481E972B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Причини відмовитись від нездорової їжі</c:v>
                </c:pt>
              </c:strCache>
            </c:strRef>
          </c:tx>
          <c:explosion val="3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3F04-4706-92F9-C80CE53F482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3F04-4706-92F9-C80CE53F482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3F04-4706-92F9-C80CE53F482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3F04-4706-92F9-C80CE53F482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3F04-4706-92F9-C80CE53F482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6-3F04-4706-92F9-C80CE53F482F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3 %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3F04-4706-92F9-C80CE53F482F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44 %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3F04-4706-92F9-C80CE53F482F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34</a:t>
                    </a:r>
                    <a:r>
                      <a:rPr lang="en-US" baseline="0"/>
                      <a:t> %</a:t>
                    </a:r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3F04-4706-92F9-C80CE53F482F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2 %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3F04-4706-92F9-C80CE53F482F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10 %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3F04-4706-92F9-C80CE53F482F}"/>
                </c:ext>
              </c:extLst>
            </c:dLbl>
            <c:dLbl>
              <c:idx val="5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7 %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3F04-4706-92F9-C80CE53F482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Думка оточення</c:v>
                </c:pt>
                <c:pt idx="1">
                  <c:v>Турбота про своє здоров'я</c:v>
                </c:pt>
                <c:pt idx="2">
                  <c:v>Турбота про свою фігуру</c:v>
                </c:pt>
                <c:pt idx="3">
                  <c:v>Рекламний ролик</c:v>
                </c:pt>
                <c:pt idx="4">
                  <c:v>Не вживаю нездорову їжу</c:v>
                </c:pt>
                <c:pt idx="5">
                  <c:v>Інше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</c:v>
                </c:pt>
                <c:pt idx="1">
                  <c:v>44</c:v>
                </c:pt>
                <c:pt idx="2">
                  <c:v>34</c:v>
                </c:pt>
                <c:pt idx="3">
                  <c:v>2</c:v>
                </c:pt>
                <c:pt idx="4">
                  <c:v>10</c:v>
                </c:pt>
                <c:pt idx="5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04-4706-92F9-C80CE53F482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Причини відірватись від компьютера</c:v>
                </c:pt>
              </c:strCache>
            </c:strRef>
          </c:tx>
          <c:explosion val="3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FFD8-49D7-9ABE-B12187396F1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FFD8-49D7-9ABE-B12187396F1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FFD8-49D7-9ABE-B12187396F1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FFD8-49D7-9ABE-B12187396F1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FFD8-49D7-9ABE-B12187396F1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6-FFD8-49D7-9ABE-B12187396F18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27 %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FFD8-49D7-9ABE-B12187396F18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34 %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FFD8-49D7-9ABE-B12187396F18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24 %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FD8-49D7-9ABE-B12187396F18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7 %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FFD8-49D7-9ABE-B12187396F18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2 %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FFD8-49D7-9ABE-B12187396F18}"/>
                </c:ext>
              </c:extLst>
            </c:dLbl>
            <c:dLbl>
              <c:idx val="5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8 %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FFD8-49D7-9ABE-B12187396F1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Кохання</c:v>
                </c:pt>
                <c:pt idx="1">
                  <c:v>Цікаве дозвілля з друзями</c:v>
                </c:pt>
                <c:pt idx="2">
                  <c:v>Робота</c:v>
                </c:pt>
                <c:pt idx="3">
                  <c:v>Проблеми зі здоров'ям</c:v>
                </c:pt>
                <c:pt idx="4">
                  <c:v>Нічого</c:v>
                </c:pt>
                <c:pt idx="5">
                  <c:v>Інше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27</c:v>
                </c:pt>
                <c:pt idx="1">
                  <c:v>34</c:v>
                </c:pt>
                <c:pt idx="2">
                  <c:v>22</c:v>
                </c:pt>
                <c:pt idx="3">
                  <c:v>7</c:v>
                </c:pt>
                <c:pt idx="4">
                  <c:v>2</c:v>
                </c:pt>
                <c:pt idx="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D8-49D7-9ABE-B12187396F18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Мотивація сповідувати ЗСЖ</c:v>
                </c:pt>
              </c:strCache>
            </c:strRef>
          </c:tx>
          <c:explosion val="3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7BFF-48A8-90A8-0C2C130EC5D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7BFF-48A8-90A8-0C2C130EC5D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7BFF-48A8-90A8-0C2C130EC5D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7BFF-48A8-90A8-0C2C130EC5D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6-7BFF-48A8-90A8-0C2C130EC5D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7BFF-48A8-90A8-0C2C130EC5D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7BFF-48A8-90A8-0C2C130EC5D0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62 %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7BFF-48A8-90A8-0C2C130EC5D0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1 %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7BFF-48A8-90A8-0C2C130EC5D0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2 %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7BFF-48A8-90A8-0C2C130EC5D0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4 %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7BFF-48A8-90A8-0C2C130EC5D0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3 %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7BFF-48A8-90A8-0C2C130EC5D0}"/>
                </c:ext>
              </c:extLst>
            </c:dLbl>
            <c:dLbl>
              <c:idx val="5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9 %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7BFF-48A8-90A8-0C2C130EC5D0}"/>
                </c:ext>
              </c:extLst>
            </c:dLbl>
            <c:dLbl>
              <c:idx val="6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19 %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BFF-48A8-90A8-0C2C130EC5D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Власне переконання</c:v>
                </c:pt>
                <c:pt idx="1">
                  <c:v>Нічого</c:v>
                </c:pt>
                <c:pt idx="2">
                  <c:v>Інше</c:v>
                </c:pt>
                <c:pt idx="3">
                  <c:v>Думка інших</c:v>
                </c:pt>
                <c:pt idx="4">
                  <c:v>Соціальна реклама</c:v>
                </c:pt>
                <c:pt idx="5">
                  <c:v>Мотиваційні відео/книги</c:v>
                </c:pt>
                <c:pt idx="6">
                  <c:v>Поради близьких та рідних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62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3</c:v>
                </c:pt>
                <c:pt idx="5">
                  <c:v>9</c:v>
                </c:pt>
                <c:pt idx="6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FF-48A8-90A8-0C2C130EC5D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Займаються спортом та фізкультурою</c:v>
                </c:pt>
              </c:strCache>
            </c:strRef>
          </c:tx>
          <c:explosion val="3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F798-437A-A79E-B88D34118F8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F798-437A-A79E-B88D34118F87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72 %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F798-437A-A79E-B88D34118F87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28 %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F798-437A-A79E-B88D34118F87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72</c:v>
                </c:pt>
                <c:pt idx="1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98-437A-A79E-B88D34118F87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91318015698121391"/>
          <c:y val="0.49602135670308251"/>
          <c:w val="4.909383312454825E-2"/>
          <c:h val="8.5640881576076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Знання, що здатні позитивно вплинути на здоров'я молоді</c:v>
                </c:pt>
              </c:strCache>
            </c:strRef>
          </c:tx>
          <c:explosion val="3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23A2-433C-B759-022688CE77E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23A2-433C-B759-022688CE77E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6-23A2-433C-B759-022688CE77E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23A2-433C-B759-022688CE77E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23A2-433C-B759-022688CE77E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23A2-433C-B759-022688CE77E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23A2-433C-B759-022688CE77ED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13 %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3A2-433C-B759-022688CE77ED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16 %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23A2-433C-B759-022688CE77ED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6 %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23A2-433C-B759-022688CE77ED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29 %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23A2-433C-B759-022688CE77ED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32 %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23A2-433C-B759-022688CE77ED}"/>
                </c:ext>
              </c:extLst>
            </c:dLbl>
            <c:dLbl>
              <c:idx val="5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1 %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3A2-433C-B759-022688CE77ED}"/>
                </c:ext>
              </c:extLst>
            </c:dLbl>
            <c:dLbl>
              <c:idx val="6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3 %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3A2-433C-B759-022688CE77ED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Зміна державної політики</c:v>
                </c:pt>
                <c:pt idx="1">
                  <c:v>Створення студентських молодіжних організації ЗСЖ </c:v>
                </c:pt>
                <c:pt idx="2">
                  <c:v>Обов'язкове викладання "Формування ЗСЖ" у ВНЗ</c:v>
                </c:pt>
                <c:pt idx="3">
                  <c:v>Створення доступної інфраструктури</c:v>
                </c:pt>
                <c:pt idx="4">
                  <c:v>Запровадження пільг на користування спортклубами для молоді</c:v>
                </c:pt>
                <c:pt idx="5">
                  <c:v>Нічого не портібно змінювати</c:v>
                </c:pt>
                <c:pt idx="6">
                  <c:v>Інше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13</c:v>
                </c:pt>
                <c:pt idx="1">
                  <c:v>16</c:v>
                </c:pt>
                <c:pt idx="2">
                  <c:v>6</c:v>
                </c:pt>
                <c:pt idx="3">
                  <c:v>29</c:v>
                </c:pt>
                <c:pt idx="4">
                  <c:v>32</c:v>
                </c:pt>
                <c:pt idx="5">
                  <c:v>1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A2-433C-B759-022688CE77ED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8EF975C-5B66-4B6F-A5F3-0F43D745760A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48406D3-0B8E-441C-9D4E-629296571D2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71261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F975C-5B66-4B6F-A5F3-0F43D745760A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06D3-0B8E-441C-9D4E-629296571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729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F975C-5B66-4B6F-A5F3-0F43D745760A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06D3-0B8E-441C-9D4E-629296571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869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F975C-5B66-4B6F-A5F3-0F43D745760A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06D3-0B8E-441C-9D4E-629296571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519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8EF975C-5B66-4B6F-A5F3-0F43D745760A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48406D3-0B8E-441C-9D4E-629296571D2F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355350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F975C-5B66-4B6F-A5F3-0F43D745760A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06D3-0B8E-441C-9D4E-629296571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926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F975C-5B66-4B6F-A5F3-0F43D745760A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06D3-0B8E-441C-9D4E-629296571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841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F975C-5B66-4B6F-A5F3-0F43D745760A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06D3-0B8E-441C-9D4E-629296571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444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F975C-5B66-4B6F-A5F3-0F43D745760A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06D3-0B8E-441C-9D4E-629296571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30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8EF975C-5B66-4B6F-A5F3-0F43D745760A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A48406D3-0B8E-441C-9D4E-629296571D2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150553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8EF975C-5B66-4B6F-A5F3-0F43D745760A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A48406D3-0B8E-441C-9D4E-629296571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935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8EF975C-5B66-4B6F-A5F3-0F43D745760A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48406D3-0B8E-441C-9D4E-629296571D2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2455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422698379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1252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44245302"/>
              </p:ext>
            </p:extLst>
          </p:nvPr>
        </p:nvGraphicFramePr>
        <p:xfrm>
          <a:off x="1136073" y="180109"/>
          <a:ext cx="10293927" cy="6497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8825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631637851"/>
              </p:ext>
            </p:extLst>
          </p:nvPr>
        </p:nvGraphicFramePr>
        <p:xfrm>
          <a:off x="1330037" y="207818"/>
          <a:ext cx="10321636" cy="6456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0761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218404066"/>
              </p:ext>
            </p:extLst>
          </p:nvPr>
        </p:nvGraphicFramePr>
        <p:xfrm>
          <a:off x="1006762" y="180109"/>
          <a:ext cx="10686474" cy="66778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4146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188750406"/>
              </p:ext>
            </p:extLst>
          </p:nvPr>
        </p:nvGraphicFramePr>
        <p:xfrm>
          <a:off x="1122218" y="152400"/>
          <a:ext cx="10668000" cy="670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51876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097122629"/>
              </p:ext>
            </p:extLst>
          </p:nvPr>
        </p:nvGraphicFramePr>
        <p:xfrm>
          <a:off x="1204685" y="145143"/>
          <a:ext cx="10334171" cy="6531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57353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82827333"/>
              </p:ext>
            </p:extLst>
          </p:nvPr>
        </p:nvGraphicFramePr>
        <p:xfrm>
          <a:off x="1175657" y="217714"/>
          <a:ext cx="10537371" cy="6487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6866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959732265"/>
              </p:ext>
            </p:extLst>
          </p:nvPr>
        </p:nvGraphicFramePr>
        <p:xfrm>
          <a:off x="1385455" y="110836"/>
          <a:ext cx="10252363" cy="6580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519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486300630"/>
              </p:ext>
            </p:extLst>
          </p:nvPr>
        </p:nvGraphicFramePr>
        <p:xfrm>
          <a:off x="1088571" y="232230"/>
          <a:ext cx="10435771" cy="6371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0912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768081252"/>
              </p:ext>
            </p:extLst>
          </p:nvPr>
        </p:nvGraphicFramePr>
        <p:xfrm>
          <a:off x="1640115" y="174171"/>
          <a:ext cx="9971314" cy="65604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382763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231</TotalTime>
  <Words>118</Words>
  <Application>Microsoft Office PowerPoint</Application>
  <PresentationFormat>Широкоэкранный</PresentationFormat>
  <Paragraphs>60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Corbel</vt:lpstr>
      <vt:lpstr>Gill Sans MT</vt:lpstr>
      <vt:lpstr>Impact</vt:lpstr>
      <vt:lpstr>Badge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Кравцов Марк</cp:lastModifiedBy>
  <cp:revision>29</cp:revision>
  <dcterms:created xsi:type="dcterms:W3CDTF">2024-01-20T16:38:19Z</dcterms:created>
  <dcterms:modified xsi:type="dcterms:W3CDTF">2026-04-14T19:48:56Z</dcterms:modified>
</cp:coreProperties>
</file>